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sldIdLst>
    <p:sldId id="257" r:id="rId5"/>
    <p:sldId id="290" r:id="rId6"/>
    <p:sldId id="292" r:id="rId7"/>
    <p:sldId id="291" r:id="rId8"/>
    <p:sldId id="293" r:id="rId9"/>
    <p:sldId id="294" r:id="rId10"/>
    <p:sldId id="258" r:id="rId11"/>
    <p:sldId id="259" r:id="rId12"/>
    <p:sldId id="284" r:id="rId13"/>
    <p:sldId id="297" r:id="rId14"/>
    <p:sldId id="296" r:id="rId15"/>
    <p:sldId id="286" r:id="rId16"/>
    <p:sldId id="295" r:id="rId17"/>
    <p:sldId id="288" r:id="rId18"/>
    <p:sldId id="2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C000"/>
    <a:srgbClr val="232C65"/>
    <a:srgbClr val="0471AF"/>
    <a:srgbClr val="00B050"/>
    <a:srgbClr val="ED7D31"/>
    <a:srgbClr val="0070C0"/>
    <a:srgbClr val="C0A66C"/>
    <a:srgbClr val="92D05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47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110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554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59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453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5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28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879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325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7374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890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712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4071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9177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334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735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0863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70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970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2359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7340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28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9313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9086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6054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61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5898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4331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6132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460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5230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0059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1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4298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6406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101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4435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5722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79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059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956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44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62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47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24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28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25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6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2445" b="12445"/>
          <a:stretch/>
        </p:blipFill>
        <p:spPr>
          <a:xfrm>
            <a:off x="0" y="827"/>
            <a:ext cx="12192000" cy="6857173"/>
          </a:xfrm>
          <a:prstGeom prst="rect">
            <a:avLst/>
          </a:prstGeom>
        </p:spPr>
      </p:pic>
      <p:sp>
        <p:nvSpPr>
          <p:cNvPr id="19" name="Parallelogram 18"/>
          <p:cNvSpPr/>
          <p:nvPr/>
        </p:nvSpPr>
        <p:spPr>
          <a:xfrm>
            <a:off x="1865193" y="-6061"/>
            <a:ext cx="7246962" cy="6858000"/>
          </a:xfrm>
          <a:prstGeom prst="parallelogram">
            <a:avLst>
              <a:gd name="adj" fmla="val 38810"/>
            </a:avLst>
          </a:prstGeom>
          <a:solidFill>
            <a:srgbClr val="232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ame 19"/>
          <p:cNvSpPr/>
          <p:nvPr/>
        </p:nvSpPr>
        <p:spPr>
          <a:xfrm>
            <a:off x="4692266" y="1365707"/>
            <a:ext cx="3973208" cy="4275117"/>
          </a:xfrm>
          <a:prstGeom prst="frame">
            <a:avLst>
              <a:gd name="adj1" fmla="val 611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58216" y="3024149"/>
            <a:ext cx="3463889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IN" sz="5400" dirty="0" smtClean="0">
                <a:solidFill>
                  <a:schemeClr val="bg1"/>
                </a:solidFill>
                <a:latin typeface="Archivo Black" panose="020B0A03020202020B04" pitchFamily="34" charset="0"/>
              </a:rPr>
              <a:t>LOWES</a:t>
            </a:r>
            <a:r>
              <a:rPr lang="en-IN" sz="4800" dirty="0" smtClean="0">
                <a:solidFill>
                  <a:schemeClr val="bg1"/>
                </a:solidFill>
                <a:latin typeface="Archivo Black" panose="020B0A03020202020B04" pitchFamily="34" charset="0"/>
              </a:rPr>
              <a:t> </a:t>
            </a:r>
            <a:endParaRPr lang="en-IN" sz="4800" dirty="0">
              <a:solidFill>
                <a:schemeClr val="bg1"/>
              </a:solidFill>
              <a:latin typeface="Archivo Black" panose="020B0A03020202020B04" pitchFamily="34" charset="0"/>
            </a:endParaRPr>
          </a:p>
          <a:p>
            <a:pPr>
              <a:lnSpc>
                <a:spcPts val="4000"/>
              </a:lnSpc>
            </a:pPr>
            <a:r>
              <a:rPr lang="en-IN" sz="5000" dirty="0" smtClean="0">
                <a:solidFill>
                  <a:srgbClr val="00B0F0"/>
                </a:solidFill>
                <a:latin typeface="Bebas Neue" panose="020B0606020202050201" pitchFamily="34" charset="0"/>
              </a:rPr>
              <a:t>PRO SERVICES</a:t>
            </a:r>
          </a:p>
        </p:txBody>
      </p:sp>
      <p:sp>
        <p:nvSpPr>
          <p:cNvPr id="25" name="Frame 2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4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5333999" y="-1"/>
            <a:ext cx="685800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4" t="17803" r="3444" b="15438"/>
          <a:stretch/>
        </p:blipFill>
        <p:spPr>
          <a:xfrm>
            <a:off x="438150" y="361950"/>
            <a:ext cx="11334750" cy="6096000"/>
          </a:xfrm>
          <a:prstGeom prst="rect">
            <a:avLst/>
          </a:prstGeom>
        </p:spPr>
      </p:pic>
      <p:sp>
        <p:nvSpPr>
          <p:cNvPr id="14" name="Isosceles Triangle 13"/>
          <p:cNvSpPr/>
          <p:nvPr/>
        </p:nvSpPr>
        <p:spPr>
          <a:xfrm flipV="1">
            <a:off x="11077575" y="3397476"/>
            <a:ext cx="168132" cy="144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5556435" y="4205612"/>
            <a:ext cx="0" cy="0"/>
          </a:xfrm>
          <a:prstGeom prst="line">
            <a:avLst/>
          </a:prstGeom>
          <a:ln w="50800">
            <a:solidFill>
              <a:srgbClr val="C0A6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38150" y="350464"/>
            <a:ext cx="11334750" cy="6096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754068" y="368526"/>
            <a:ext cx="2660928" cy="885283"/>
            <a:chOff x="1734721" y="1134586"/>
            <a:chExt cx="2660928" cy="885283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1734721" y="1282546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Archivo Black" panose="020B0A03020202020B04" pitchFamily="34" charset="0"/>
                </a:rPr>
                <a:t>4</a:t>
              </a:r>
              <a:endParaRPr lang="en-US" sz="2000" dirty="0">
                <a:solidFill>
                  <a:schemeClr val="tx1"/>
                </a:solidFill>
                <a:latin typeface="Archivo Black" panose="020B0A03020202020B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60954" y="1235039"/>
              <a:ext cx="2134695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Tw Cen MT Condensed" panose="020B0606020104020203" pitchFamily="34" charset="0"/>
                </a:rPr>
                <a:t>CUSTOMER CONNECTS WITH LOWESPRO AND GET HIS JOB DONE </a:t>
              </a:r>
              <a:endParaRPr lang="en-US" sz="2000" dirty="0">
                <a:solidFill>
                  <a:srgbClr val="FFC000"/>
                </a:solidFill>
                <a:latin typeface="Tw Cen MT Condensed" panose="020B0606020104020203" pitchFamily="34" charset="0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2248366" y="1134586"/>
              <a:ext cx="0" cy="73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8494000" y="615153"/>
            <a:ext cx="3204773" cy="833983"/>
            <a:chOff x="1244733" y="1208482"/>
            <a:chExt cx="3204773" cy="833983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244733" y="1296949"/>
              <a:ext cx="457200" cy="457200"/>
            </a:xfrm>
            <a:prstGeom prst="ellipse">
              <a:avLst/>
            </a:prstGeom>
            <a:solidFill>
              <a:srgbClr val="00B0F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chivo Black" panose="020B0A03020202020B04" pitchFamily="34" charset="0"/>
                </a:rPr>
                <a:t>4</a:t>
              </a:r>
              <a:endParaRPr lang="en-US" sz="2000" dirty="0">
                <a:solidFill>
                  <a:schemeClr val="bg1"/>
                </a:solidFill>
                <a:latin typeface="Archivo Black" panose="020B0A03020202020B04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813150" y="1210571"/>
              <a:ext cx="2636356" cy="831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en-US" sz="20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PROSUMER </a:t>
              </a:r>
              <a:r>
                <a:rPr lang="en-US" sz="2000" dirty="0" smtClean="0">
                  <a:solidFill>
                    <a:srgbClr val="FFC000"/>
                  </a:solidFill>
                  <a:latin typeface="Tw Cen MT Condensed" panose="020B0606020104020203" pitchFamily="34" charset="0"/>
                </a:rPr>
                <a:t>LOGINS TO LOWESPRO </a:t>
              </a:r>
              <a:r>
                <a:rPr lang="en-US" sz="20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PORTAL </a:t>
              </a:r>
              <a:r>
                <a:rPr lang="en-US" sz="2000" dirty="0" smtClean="0">
                  <a:solidFill>
                    <a:srgbClr val="FFC000"/>
                  </a:solidFill>
                  <a:latin typeface="Tw Cen MT Condensed" panose="020B0606020104020203" pitchFamily="34" charset="0"/>
                </a:rPr>
                <a:t>FOR SIGNUP </a:t>
              </a:r>
              <a:r>
                <a:rPr lang="en-US" sz="20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AND FURTHER PROCESS</a:t>
              </a:r>
              <a:endParaRPr lang="en-US" sz="2000" dirty="0">
                <a:solidFill>
                  <a:srgbClr val="FFC000"/>
                </a:solidFill>
                <a:latin typeface="Tw Cen MT Condensed" panose="020B0606020104020203" pitchFamily="34" charset="0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1803522" y="1208482"/>
              <a:ext cx="0" cy="73587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10800000">
            <a:off x="3435255" y="368526"/>
            <a:ext cx="4424145" cy="594343"/>
            <a:chOff x="3511540" y="5870183"/>
            <a:chExt cx="4424145" cy="594343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3511540" y="5870183"/>
              <a:ext cx="0" cy="594343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7935685" y="5870183"/>
              <a:ext cx="0" cy="594343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>
          <a:xfrm>
            <a:off x="2880944" y="2262865"/>
            <a:ext cx="1073109" cy="334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7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CUSTOMER</a:t>
            </a:r>
            <a:endParaRPr lang="en-US" sz="1700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rot="10800000">
            <a:off x="3409546" y="2758751"/>
            <a:ext cx="0" cy="81541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983275" y="962373"/>
            <a:ext cx="1733107" cy="1733107"/>
            <a:chOff x="6983275" y="962373"/>
            <a:chExt cx="1733107" cy="1733107"/>
          </a:xfrm>
        </p:grpSpPr>
        <p:sp>
          <p:nvSpPr>
            <p:cNvPr id="28" name="Oval 27"/>
            <p:cNvSpPr/>
            <p:nvPr/>
          </p:nvSpPr>
          <p:spPr>
            <a:xfrm>
              <a:off x="6983275" y="962373"/>
              <a:ext cx="1733107" cy="1733107"/>
            </a:xfrm>
            <a:prstGeom prst="ellipse">
              <a:avLst/>
            </a:prstGeom>
            <a:noFill/>
            <a:ln w="63500"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7023631" y="998185"/>
              <a:ext cx="1671537" cy="167153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 cstate="email">
              <a:biLevel thresh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1619" y="1427456"/>
              <a:ext cx="912053" cy="785698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2262978" y="3608531"/>
            <a:ext cx="2344552" cy="2344552"/>
            <a:chOff x="2262978" y="3608531"/>
            <a:chExt cx="2344552" cy="2344552"/>
          </a:xfrm>
        </p:grpSpPr>
        <p:sp>
          <p:nvSpPr>
            <p:cNvPr id="72" name="Oval 71"/>
            <p:cNvSpPr/>
            <p:nvPr/>
          </p:nvSpPr>
          <p:spPr>
            <a:xfrm>
              <a:off x="2262978" y="3608531"/>
              <a:ext cx="2344552" cy="2344552"/>
            </a:xfrm>
            <a:prstGeom prst="ellipse">
              <a:avLst/>
            </a:prstGeom>
            <a:noFill/>
            <a:ln w="889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2372162" y="3704836"/>
              <a:ext cx="2151941" cy="21519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49" y="4075409"/>
            <a:ext cx="1412141" cy="1412141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3720013" y="2819553"/>
            <a:ext cx="2660928" cy="735879"/>
            <a:chOff x="1734721" y="1134586"/>
            <a:chExt cx="2660928" cy="735879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1734721" y="1282546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Archivo Black" panose="020B0A03020202020B04" pitchFamily="34" charset="0"/>
                </a:rPr>
                <a:t>5</a:t>
              </a:r>
              <a:endParaRPr lang="en-US" sz="2000" dirty="0">
                <a:solidFill>
                  <a:schemeClr val="tx1"/>
                </a:solidFill>
                <a:latin typeface="Archivo Black" panose="020B0A03020202020B04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260954" y="1235039"/>
              <a:ext cx="2134695" cy="565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Tw Cen MT Condensed" panose="020B0606020104020203" pitchFamily="34" charset="0"/>
                </a:rPr>
                <a:t>CUSTOMER’S JOB GETS DONE</a:t>
              </a:r>
              <a:endParaRPr lang="en-US" sz="2000" dirty="0">
                <a:solidFill>
                  <a:srgbClr val="FFC000"/>
                </a:solidFill>
                <a:latin typeface="Tw Cen MT Condensed" panose="020B0606020104020203" pitchFamily="34" charset="0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2248366" y="1134586"/>
              <a:ext cx="0" cy="73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575041" y="983093"/>
            <a:ext cx="1733107" cy="1733107"/>
            <a:chOff x="2575041" y="983093"/>
            <a:chExt cx="1733107" cy="1733107"/>
          </a:xfrm>
        </p:grpSpPr>
        <p:grpSp>
          <p:nvGrpSpPr>
            <p:cNvPr id="6" name="Group 5"/>
            <p:cNvGrpSpPr/>
            <p:nvPr/>
          </p:nvGrpSpPr>
          <p:grpSpPr>
            <a:xfrm>
              <a:off x="2575041" y="983093"/>
              <a:ext cx="1733107" cy="1733107"/>
              <a:chOff x="2575041" y="983093"/>
              <a:chExt cx="1733107" cy="1733107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2575041" y="983093"/>
                <a:ext cx="1733107" cy="1733107"/>
              </a:xfrm>
              <a:prstGeom prst="ellipse">
                <a:avLst/>
              </a:prstGeom>
              <a:noFill/>
              <a:ln w="63500">
                <a:solidFill>
                  <a:srgbClr val="FEFE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2609565" y="1010295"/>
                <a:ext cx="1671537" cy="16715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5647" y="1194134"/>
              <a:ext cx="1091745" cy="10917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8497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0770" b="29367"/>
          <a:stretch/>
        </p:blipFill>
        <p:spPr>
          <a:xfrm>
            <a:off x="263643" y="216568"/>
            <a:ext cx="11625763" cy="34883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643" y="249589"/>
            <a:ext cx="11684683" cy="3455308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910241" y="3106339"/>
            <a:ext cx="2129270" cy="2814126"/>
            <a:chOff x="4910241" y="3106339"/>
            <a:chExt cx="2129270" cy="2814126"/>
          </a:xfrm>
        </p:grpSpPr>
        <p:grpSp>
          <p:nvGrpSpPr>
            <p:cNvPr id="10" name="Group 9"/>
            <p:cNvGrpSpPr/>
            <p:nvPr/>
          </p:nvGrpSpPr>
          <p:grpSpPr>
            <a:xfrm>
              <a:off x="4910241" y="3106339"/>
              <a:ext cx="2129270" cy="2814126"/>
              <a:chOff x="7846624" y="3426050"/>
              <a:chExt cx="2129270" cy="2814126"/>
            </a:xfrm>
          </p:grpSpPr>
          <p:sp>
            <p:nvSpPr>
              <p:cNvPr id="12" name="Frame 11"/>
              <p:cNvSpPr/>
              <p:nvPr/>
            </p:nvSpPr>
            <p:spPr>
              <a:xfrm>
                <a:off x="7846624" y="3426050"/>
                <a:ext cx="2129270" cy="2814126"/>
              </a:xfrm>
              <a:prstGeom prst="frame">
                <a:avLst>
                  <a:gd name="adj1" fmla="val 7721"/>
                </a:avLst>
              </a:prstGeom>
              <a:solidFill>
                <a:srgbClr val="0471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008765" y="4241176"/>
                <a:ext cx="1804988" cy="622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000"/>
                  </a:lnSpc>
                </a:pPr>
                <a:r>
                  <a:rPr lang="en-IN" sz="2400" dirty="0" smtClean="0">
                    <a:solidFill>
                      <a:srgbClr val="0471AF"/>
                    </a:solidFill>
                    <a:latin typeface="Raleway ExtraBold" panose="020B0903030101060003" pitchFamily="34" charset="0"/>
                    <a:ea typeface="Gungsuh" panose="02030600000101010101" pitchFamily="18" charset="-127"/>
                    <a:cs typeface="Open Sans Semibold" panose="020B0706030804020204" pitchFamily="34" charset="0"/>
                  </a:rPr>
                  <a:t>OUR</a:t>
                </a:r>
                <a:br>
                  <a:rPr lang="en-IN" sz="2400" dirty="0" smtClean="0">
                    <a:solidFill>
                      <a:srgbClr val="0471AF"/>
                    </a:solidFill>
                    <a:latin typeface="Raleway ExtraBold" panose="020B0903030101060003" pitchFamily="34" charset="0"/>
                    <a:ea typeface="Gungsuh" panose="02030600000101010101" pitchFamily="18" charset="-127"/>
                    <a:cs typeface="Open Sans Semibold" panose="020B0706030804020204" pitchFamily="34" charset="0"/>
                  </a:rPr>
                </a:br>
                <a:r>
                  <a:rPr lang="en-IN" sz="2400" dirty="0" smtClean="0">
                    <a:solidFill>
                      <a:srgbClr val="0471AF"/>
                    </a:solidFill>
                    <a:latin typeface="Raleway ExtraBold" panose="020B0903030101060003" pitchFamily="34" charset="0"/>
                    <a:ea typeface="Gungsuh" panose="02030600000101010101" pitchFamily="18" charset="-127"/>
                    <a:cs typeface="Open Sans Semibold" panose="020B0706030804020204" pitchFamily="34" charset="0"/>
                  </a:rPr>
                  <a:t>SOLUTION</a:t>
                </a:r>
                <a:endParaRPr lang="en-IN" sz="2400" dirty="0">
                  <a:solidFill>
                    <a:srgbClr val="0471AF"/>
                  </a:solidFill>
                  <a:latin typeface="Tw Cen MT Condensed" panose="020B0606020104020203" pitchFamily="34" charset="0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5072382" y="4904710"/>
              <a:ext cx="1804988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IN" dirty="0">
                  <a:solidFill>
                    <a:srgbClr val="232C65"/>
                  </a:solidFill>
                  <a:latin typeface="Raleway ExtraBold" panose="020B09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SCENARIO </a:t>
              </a:r>
              <a:r>
                <a:rPr lang="en-IN" dirty="0" smtClean="0">
                  <a:solidFill>
                    <a:srgbClr val="232C65"/>
                  </a:solidFill>
                  <a:latin typeface="Raleway ExtraBold" panose="020B09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TWO: WEBSITE</a:t>
              </a:r>
              <a:endParaRPr lang="en-US" dirty="0">
                <a:solidFill>
                  <a:srgbClr val="232C65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3630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5333999" y="-1"/>
            <a:ext cx="685800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4" t="17803" r="3444" b="15438"/>
          <a:stretch/>
        </p:blipFill>
        <p:spPr>
          <a:xfrm>
            <a:off x="438150" y="361950"/>
            <a:ext cx="11334750" cy="6096000"/>
          </a:xfrm>
          <a:prstGeom prst="rect">
            <a:avLst/>
          </a:prstGeom>
        </p:spPr>
      </p:pic>
      <p:sp>
        <p:nvSpPr>
          <p:cNvPr id="14" name="Isosceles Triangle 13"/>
          <p:cNvSpPr/>
          <p:nvPr/>
        </p:nvSpPr>
        <p:spPr>
          <a:xfrm flipV="1">
            <a:off x="11077575" y="3397476"/>
            <a:ext cx="168132" cy="144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5556435" y="4205612"/>
            <a:ext cx="0" cy="0"/>
          </a:xfrm>
          <a:prstGeom prst="line">
            <a:avLst/>
          </a:prstGeom>
          <a:ln w="50800">
            <a:solidFill>
              <a:srgbClr val="C0A6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38150" y="361950"/>
            <a:ext cx="11334750" cy="6096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528335" y="1630844"/>
            <a:ext cx="2660928" cy="735879"/>
            <a:chOff x="1734721" y="1134586"/>
            <a:chExt cx="2660928" cy="735879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1734721" y="1282546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Archivo Black" panose="020B0A03020202020B04" pitchFamily="34" charset="0"/>
                </a:rPr>
                <a:t>1</a:t>
              </a:r>
              <a:endParaRPr lang="en-US" sz="2000" dirty="0">
                <a:solidFill>
                  <a:schemeClr val="tx1"/>
                </a:solidFill>
                <a:latin typeface="Archivo Black" panose="020B0A03020202020B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60954" y="1235039"/>
              <a:ext cx="2134695" cy="565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Tw Cen MT Condensed" panose="020B0606020104020203" pitchFamily="34" charset="0"/>
                </a:rPr>
                <a:t>CONSUMER BUYS ITEM </a:t>
              </a:r>
              <a:r>
                <a:rPr lang="en-US" sz="20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FROM WEB SITE</a:t>
              </a:r>
              <a:endParaRPr lang="en-US" sz="2000" dirty="0">
                <a:solidFill>
                  <a:srgbClr val="00B0F0"/>
                </a:solidFill>
                <a:latin typeface="Tw Cen MT Condensed" panose="020B0606020104020203" pitchFamily="34" charset="0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2248366" y="1134586"/>
              <a:ext cx="0" cy="73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Connector 62"/>
          <p:cNvCxnSpPr>
            <a:endCxn id="65" idx="0"/>
          </p:cNvCxnSpPr>
          <p:nvPr/>
        </p:nvCxnSpPr>
        <p:spPr>
          <a:xfrm flipH="1">
            <a:off x="5489214" y="2168451"/>
            <a:ext cx="12629" cy="1693127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1167901" y="4434616"/>
            <a:ext cx="3722555" cy="833983"/>
            <a:chOff x="1244733" y="1208482"/>
            <a:chExt cx="3722555" cy="833983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244733" y="1296949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Archivo Black" panose="020B0A03020202020B04" pitchFamily="34" charset="0"/>
                </a:rPr>
                <a:t>2</a:t>
              </a:r>
              <a:endParaRPr lang="en-US" sz="2000" dirty="0">
                <a:solidFill>
                  <a:schemeClr val="tx1"/>
                </a:solidFill>
                <a:latin typeface="Archivo Black" panose="020B0A03020202020B04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813150" y="1210571"/>
              <a:ext cx="3154138" cy="831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en-US" sz="20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DEPENDING ON CONTEXT, A PROFESSIONAL SERVICE IS  </a:t>
              </a:r>
              <a:r>
                <a:rPr lang="en-US" sz="2000" dirty="0" smtClean="0">
                  <a:solidFill>
                    <a:srgbClr val="FFC000"/>
                  </a:solidFill>
                  <a:latin typeface="Tw Cen MT Condensed" panose="020B0606020104020203" pitchFamily="34" charset="0"/>
                </a:rPr>
                <a:t>RECOMMENDED BY THE APPLICATION</a:t>
              </a:r>
              <a:endParaRPr lang="en-US" sz="2000" dirty="0">
                <a:solidFill>
                  <a:srgbClr val="FFC000"/>
                </a:solidFill>
                <a:latin typeface="Tw Cen MT Condensed" panose="020B0606020104020203" pitchFamily="34" charset="0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1803522" y="1208482"/>
              <a:ext cx="0" cy="73587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Connector 38"/>
          <p:cNvCxnSpPr/>
          <p:nvPr/>
        </p:nvCxnSpPr>
        <p:spPr>
          <a:xfrm>
            <a:off x="6675138" y="1988429"/>
            <a:ext cx="158720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4330586" y="861226"/>
            <a:ext cx="2344552" cy="2344552"/>
            <a:chOff x="4262346" y="861226"/>
            <a:chExt cx="2344552" cy="2344552"/>
          </a:xfrm>
        </p:grpSpPr>
        <p:sp>
          <p:nvSpPr>
            <p:cNvPr id="43" name="Oval 42"/>
            <p:cNvSpPr/>
            <p:nvPr/>
          </p:nvSpPr>
          <p:spPr>
            <a:xfrm>
              <a:off x="4262346" y="861226"/>
              <a:ext cx="2344552" cy="2344552"/>
            </a:xfrm>
            <a:prstGeom prst="ellipse">
              <a:avLst/>
            </a:prstGeom>
            <a:noFill/>
            <a:ln w="889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8781" y="904237"/>
              <a:ext cx="2280821" cy="2280821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8262342" y="1121876"/>
            <a:ext cx="1733107" cy="1733107"/>
            <a:chOff x="4712930" y="3656322"/>
            <a:chExt cx="1733107" cy="1733107"/>
          </a:xfrm>
        </p:grpSpPr>
        <p:sp>
          <p:nvSpPr>
            <p:cNvPr id="47" name="Oval 46"/>
            <p:cNvSpPr/>
            <p:nvPr/>
          </p:nvSpPr>
          <p:spPr>
            <a:xfrm>
              <a:off x="4712930" y="3656322"/>
              <a:ext cx="1733107" cy="1733107"/>
            </a:xfrm>
            <a:prstGeom prst="ellipse">
              <a:avLst/>
            </a:prstGeom>
            <a:noFill/>
            <a:ln w="63500"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0811" y="3706928"/>
              <a:ext cx="1682496" cy="1652604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7526508" y="5481081"/>
            <a:ext cx="3204773" cy="833983"/>
            <a:chOff x="1244733" y="1208482"/>
            <a:chExt cx="3204773" cy="833983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1244733" y="1296949"/>
              <a:ext cx="457200" cy="457200"/>
            </a:xfrm>
            <a:prstGeom prst="ellipse">
              <a:avLst/>
            </a:prstGeom>
            <a:solidFill>
              <a:srgbClr val="00B0F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chivo Black" panose="020B0A03020202020B04" pitchFamily="34" charset="0"/>
                </a:rPr>
                <a:t>2</a:t>
              </a:r>
              <a:endParaRPr lang="en-US" sz="2000" dirty="0">
                <a:solidFill>
                  <a:schemeClr val="bg1"/>
                </a:solidFill>
                <a:latin typeface="Archivo Black" panose="020B0A03020202020B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13150" y="1210571"/>
              <a:ext cx="2636356" cy="831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en-US" sz="20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PROSUMER </a:t>
              </a:r>
              <a:r>
                <a:rPr lang="en-US" sz="2000" dirty="0" smtClean="0">
                  <a:solidFill>
                    <a:srgbClr val="FFC000"/>
                  </a:solidFill>
                  <a:latin typeface="Tw Cen MT Condensed" panose="020B0606020104020203" pitchFamily="34" charset="0"/>
                </a:rPr>
                <a:t>LOGINS TO LOWESPRO </a:t>
              </a:r>
              <a:r>
                <a:rPr lang="en-US" sz="20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PORTAL </a:t>
              </a:r>
              <a:r>
                <a:rPr lang="en-US" sz="2000" dirty="0" smtClean="0">
                  <a:solidFill>
                    <a:srgbClr val="FFC000"/>
                  </a:solidFill>
                  <a:latin typeface="Tw Cen MT Condensed" panose="020B0606020104020203" pitchFamily="34" charset="0"/>
                </a:rPr>
                <a:t>FOR SIGNUP </a:t>
              </a:r>
              <a:r>
                <a:rPr lang="en-US" sz="20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AND FURTHER PROCESS</a:t>
              </a:r>
              <a:endParaRPr lang="en-US" sz="2000" dirty="0">
                <a:solidFill>
                  <a:srgbClr val="FFC000"/>
                </a:solidFill>
                <a:latin typeface="Tw Cen MT Condensed" panose="020B0606020104020203" pitchFamily="34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1803522" y="1208482"/>
              <a:ext cx="0" cy="73587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 flipH="1">
            <a:off x="9149428" y="2854983"/>
            <a:ext cx="12629" cy="1693127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8266181" y="3617109"/>
            <a:ext cx="1733107" cy="1733107"/>
            <a:chOff x="6983275" y="962373"/>
            <a:chExt cx="1733107" cy="1733107"/>
          </a:xfrm>
        </p:grpSpPr>
        <p:sp>
          <p:nvSpPr>
            <p:cNvPr id="56" name="Oval 55"/>
            <p:cNvSpPr/>
            <p:nvPr/>
          </p:nvSpPr>
          <p:spPr>
            <a:xfrm>
              <a:off x="6983275" y="962373"/>
              <a:ext cx="1733107" cy="1733107"/>
            </a:xfrm>
            <a:prstGeom prst="ellipse">
              <a:avLst/>
            </a:prstGeom>
            <a:noFill/>
            <a:ln w="63500"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7023631" y="998185"/>
              <a:ext cx="1671537" cy="167153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6" cstate="email">
              <a:biLevel thresh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31619" y="1427456"/>
              <a:ext cx="912053" cy="785698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7614820" y="406706"/>
            <a:ext cx="3722555" cy="735879"/>
            <a:chOff x="1244733" y="1208482"/>
            <a:chExt cx="3722555" cy="735879"/>
          </a:xfrm>
        </p:grpSpPr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1244733" y="1296949"/>
              <a:ext cx="457200" cy="457200"/>
            </a:xfrm>
            <a:prstGeom prst="ellipse">
              <a:avLst/>
            </a:prstGeom>
            <a:solidFill>
              <a:srgbClr val="00B0F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chivo Black" panose="020B0A03020202020B04" pitchFamily="34" charset="0"/>
                </a:rPr>
                <a:t>1</a:t>
              </a:r>
              <a:endParaRPr lang="en-US" sz="2000" dirty="0">
                <a:solidFill>
                  <a:schemeClr val="bg1"/>
                </a:solidFill>
                <a:latin typeface="Archivo Black" panose="020B0A03020202020B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13150" y="1306107"/>
              <a:ext cx="3154138" cy="5882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en-US" sz="20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IF </a:t>
              </a:r>
              <a:r>
                <a:rPr lang="en-US" sz="2000" dirty="0" smtClean="0">
                  <a:solidFill>
                    <a:srgbClr val="FFC000"/>
                  </a:solidFill>
                  <a:latin typeface="Tw Cen MT Condensed" panose="020B0606020104020203" pitchFamily="34" charset="0"/>
                </a:rPr>
                <a:t>PROSUMER</a:t>
              </a:r>
              <a:r>
                <a:rPr lang="en-US" sz="20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, THEN RECOMMEND THAT HE JOIN THE </a:t>
              </a:r>
              <a:r>
                <a:rPr lang="en-US" sz="2000" dirty="0" smtClean="0">
                  <a:solidFill>
                    <a:srgbClr val="FFC000"/>
                  </a:solidFill>
                  <a:latin typeface="Tw Cen MT Condensed" panose="020B0606020104020203" pitchFamily="34" charset="0"/>
                </a:rPr>
                <a:t>LOWES PROSERVICES TEAM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1803522" y="1208482"/>
              <a:ext cx="0" cy="73587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4622660" y="3861578"/>
            <a:ext cx="1733107" cy="1733107"/>
            <a:chOff x="4622660" y="3861578"/>
            <a:chExt cx="1733107" cy="1733107"/>
          </a:xfrm>
        </p:grpSpPr>
        <p:sp>
          <p:nvSpPr>
            <p:cNvPr id="65" name="Oval 64"/>
            <p:cNvSpPr/>
            <p:nvPr/>
          </p:nvSpPr>
          <p:spPr>
            <a:xfrm>
              <a:off x="4622660" y="3861578"/>
              <a:ext cx="1733107" cy="1733107"/>
            </a:xfrm>
            <a:prstGeom prst="ellipse">
              <a:avLst/>
            </a:prstGeom>
            <a:noFill/>
            <a:ln w="635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0593" y="3910833"/>
              <a:ext cx="1634595" cy="1634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592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0770" b="29367"/>
          <a:stretch/>
        </p:blipFill>
        <p:spPr>
          <a:xfrm>
            <a:off x="263643" y="216568"/>
            <a:ext cx="11625763" cy="34883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643" y="249589"/>
            <a:ext cx="11684683" cy="3455308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750602" y="3245744"/>
            <a:ext cx="2129270" cy="2814126"/>
            <a:chOff x="4910241" y="3106339"/>
            <a:chExt cx="2129270" cy="2814126"/>
          </a:xfrm>
        </p:grpSpPr>
        <p:grpSp>
          <p:nvGrpSpPr>
            <p:cNvPr id="20" name="Group 19"/>
            <p:cNvGrpSpPr/>
            <p:nvPr/>
          </p:nvGrpSpPr>
          <p:grpSpPr>
            <a:xfrm>
              <a:off x="4910241" y="3106339"/>
              <a:ext cx="2129270" cy="2814126"/>
              <a:chOff x="7846624" y="3426050"/>
              <a:chExt cx="2129270" cy="2814126"/>
            </a:xfrm>
          </p:grpSpPr>
          <p:sp>
            <p:nvSpPr>
              <p:cNvPr id="22" name="Frame 21"/>
              <p:cNvSpPr/>
              <p:nvPr/>
            </p:nvSpPr>
            <p:spPr>
              <a:xfrm>
                <a:off x="7846624" y="3426050"/>
                <a:ext cx="2129270" cy="2814126"/>
              </a:xfrm>
              <a:prstGeom prst="frame">
                <a:avLst>
                  <a:gd name="adj1" fmla="val 7721"/>
                </a:avLst>
              </a:prstGeom>
              <a:solidFill>
                <a:srgbClr val="0471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8008765" y="4241176"/>
                <a:ext cx="1804988" cy="622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000"/>
                  </a:lnSpc>
                </a:pPr>
                <a:r>
                  <a:rPr lang="en-IN" sz="2400" dirty="0" smtClean="0">
                    <a:solidFill>
                      <a:srgbClr val="0471AF"/>
                    </a:solidFill>
                    <a:latin typeface="Raleway ExtraBold" panose="020B0903030101060003" pitchFamily="34" charset="0"/>
                    <a:ea typeface="Gungsuh" panose="02030600000101010101" pitchFamily="18" charset="-127"/>
                    <a:cs typeface="Open Sans Semibold" panose="020B0706030804020204" pitchFamily="34" charset="0"/>
                  </a:rPr>
                  <a:t>ONE STOP</a:t>
                </a:r>
                <a:br>
                  <a:rPr lang="en-IN" sz="2400" dirty="0" smtClean="0">
                    <a:solidFill>
                      <a:srgbClr val="0471AF"/>
                    </a:solidFill>
                    <a:latin typeface="Raleway ExtraBold" panose="020B0903030101060003" pitchFamily="34" charset="0"/>
                    <a:ea typeface="Gungsuh" panose="02030600000101010101" pitchFamily="18" charset="-127"/>
                    <a:cs typeface="Open Sans Semibold" panose="020B0706030804020204" pitchFamily="34" charset="0"/>
                  </a:rPr>
                </a:br>
                <a:r>
                  <a:rPr lang="en-IN" sz="2400" dirty="0" smtClean="0">
                    <a:solidFill>
                      <a:srgbClr val="0471AF"/>
                    </a:solidFill>
                    <a:latin typeface="Raleway ExtraBold" panose="020B0903030101060003" pitchFamily="34" charset="0"/>
                    <a:ea typeface="Gungsuh" panose="02030600000101010101" pitchFamily="18" charset="-127"/>
                    <a:cs typeface="Open Sans Semibold" panose="020B0706030804020204" pitchFamily="34" charset="0"/>
                  </a:rPr>
                  <a:t>SOLUTION</a:t>
                </a:r>
                <a:endParaRPr lang="en-IN" sz="2400" dirty="0">
                  <a:solidFill>
                    <a:srgbClr val="0471AF"/>
                  </a:solidFill>
                  <a:latin typeface="Tw Cen MT Condensed" panose="020B0606020104020203" pitchFamily="34" charset="0"/>
                </a:endParaRPr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5072382" y="4590650"/>
              <a:ext cx="1804988" cy="10669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IN" dirty="0" smtClean="0">
                  <a:solidFill>
                    <a:srgbClr val="232C65"/>
                  </a:solidFill>
                  <a:latin typeface="Raleway ExtraBold" panose="020B09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TO</a:t>
              </a:r>
              <a:br>
                <a:rPr lang="en-IN" dirty="0" smtClean="0">
                  <a:solidFill>
                    <a:srgbClr val="232C65"/>
                  </a:solidFill>
                  <a:latin typeface="Raleway ExtraBold" panose="020B09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</a:br>
              <a:r>
                <a:rPr lang="en-IN" dirty="0" smtClean="0">
                  <a:solidFill>
                    <a:srgbClr val="232C65"/>
                  </a:solidFill>
                  <a:latin typeface="Raleway ExtraBold" panose="020B09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/>
              </a:r>
              <a:br>
                <a:rPr lang="en-IN" dirty="0" smtClean="0">
                  <a:solidFill>
                    <a:srgbClr val="232C65"/>
                  </a:solidFill>
                  <a:latin typeface="Raleway ExtraBold" panose="020B09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</a:br>
              <a:r>
                <a:rPr lang="en-IN" dirty="0" smtClean="0">
                  <a:solidFill>
                    <a:srgbClr val="232C65"/>
                  </a:solidFill>
                  <a:latin typeface="Raleway ExtraBold" panose="020B09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BRIDGE THE GAPS</a:t>
              </a:r>
              <a:endParaRPr lang="en-US" dirty="0">
                <a:solidFill>
                  <a:srgbClr val="232C65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757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5333999" y="-1"/>
            <a:ext cx="685800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4" t="17803" r="3444" b="15438"/>
          <a:stretch/>
        </p:blipFill>
        <p:spPr>
          <a:xfrm>
            <a:off x="438150" y="361950"/>
            <a:ext cx="11334750" cy="6096000"/>
          </a:xfrm>
          <a:prstGeom prst="rect">
            <a:avLst/>
          </a:prstGeom>
        </p:spPr>
      </p:pic>
      <p:sp>
        <p:nvSpPr>
          <p:cNvPr id="14" name="Isosceles Triangle 13"/>
          <p:cNvSpPr/>
          <p:nvPr/>
        </p:nvSpPr>
        <p:spPr>
          <a:xfrm flipV="1">
            <a:off x="11077575" y="3397476"/>
            <a:ext cx="168132" cy="144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5556435" y="4205612"/>
            <a:ext cx="0" cy="0"/>
          </a:xfrm>
          <a:prstGeom prst="line">
            <a:avLst/>
          </a:prstGeom>
          <a:ln w="50800">
            <a:solidFill>
              <a:srgbClr val="C0A6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49185" y="353421"/>
            <a:ext cx="11334750" cy="6096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989461" y="3591436"/>
            <a:ext cx="1184857" cy="1184857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3153212" y="3587205"/>
            <a:ext cx="1184857" cy="1184857"/>
            <a:chOff x="3958346" y="2537988"/>
            <a:chExt cx="1184857" cy="1184857"/>
          </a:xfrm>
        </p:grpSpPr>
        <p:sp>
          <p:nvSpPr>
            <p:cNvPr id="56" name="Oval 55"/>
            <p:cNvSpPr/>
            <p:nvPr/>
          </p:nvSpPr>
          <p:spPr>
            <a:xfrm>
              <a:off x="3958346" y="2537988"/>
              <a:ext cx="1184857" cy="118485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21239" y="2741726"/>
              <a:ext cx="783254" cy="731037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7936372" y="3587204"/>
            <a:ext cx="1184857" cy="1184857"/>
            <a:chOff x="7282945" y="2428329"/>
            <a:chExt cx="1184857" cy="1184857"/>
          </a:xfrm>
        </p:grpSpPr>
        <p:sp>
          <p:nvSpPr>
            <p:cNvPr id="59" name="Oval 58"/>
            <p:cNvSpPr/>
            <p:nvPr/>
          </p:nvSpPr>
          <p:spPr>
            <a:xfrm>
              <a:off x="7282945" y="2428329"/>
              <a:ext cx="1184857" cy="118485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1440" y="2597522"/>
              <a:ext cx="776351" cy="776351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10142738" y="3591916"/>
            <a:ext cx="1184857" cy="1184857"/>
            <a:chOff x="9784300" y="2514816"/>
            <a:chExt cx="1184857" cy="1184857"/>
          </a:xfrm>
        </p:grpSpPr>
        <p:sp>
          <p:nvSpPr>
            <p:cNvPr id="62" name="Oval 61"/>
            <p:cNvSpPr/>
            <p:nvPr/>
          </p:nvSpPr>
          <p:spPr>
            <a:xfrm>
              <a:off x="9784300" y="2514816"/>
              <a:ext cx="1184857" cy="118485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96887" y="2716290"/>
              <a:ext cx="747347" cy="747347"/>
            </a:xfrm>
            <a:prstGeom prst="rect">
              <a:avLst/>
            </a:prstGeom>
          </p:spPr>
        </p:pic>
      </p:grpSp>
      <p:sp>
        <p:nvSpPr>
          <p:cNvPr id="66" name="Rectangle 65"/>
          <p:cNvSpPr/>
          <p:nvPr/>
        </p:nvSpPr>
        <p:spPr>
          <a:xfrm>
            <a:off x="474943" y="4856349"/>
            <a:ext cx="2172496" cy="539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400" b="1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Catamaran" panose="00000500000000000000" pitchFamily="2" charset="0"/>
              </a:rPr>
              <a:t>Store and Ecommerce portal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5371379" y="3587204"/>
            <a:ext cx="1184857" cy="1184857"/>
            <a:chOff x="3958346" y="2537988"/>
            <a:chExt cx="1184857" cy="1184857"/>
          </a:xfrm>
        </p:grpSpPr>
        <p:sp>
          <p:nvSpPr>
            <p:cNvPr id="68" name="Oval 67"/>
            <p:cNvSpPr/>
            <p:nvPr/>
          </p:nvSpPr>
          <p:spPr>
            <a:xfrm>
              <a:off x="3958346" y="2537988"/>
              <a:ext cx="1184857" cy="118485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99328" y="2706439"/>
              <a:ext cx="627076" cy="801612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2988856" y="4856349"/>
            <a:ext cx="1280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Catamaran" panose="00000500000000000000" pitchFamily="2" charset="0"/>
              </a:rPr>
              <a:t>LOWESPro Connect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037667" y="4844976"/>
            <a:ext cx="2048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Catamaran" panose="00000500000000000000" pitchFamily="2" charset="0"/>
              </a:rPr>
              <a:t>Intelligent 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Catamaran" panose="00000500000000000000" pitchFamily="2" charset="0"/>
              </a:rPr>
              <a:t>e-Verification </a:t>
            </a:r>
            <a:endParaRPr lang="en-US" sz="1400" b="1" dirty="0">
              <a:solidFill>
                <a:schemeClr val="bg1"/>
              </a:solidFill>
              <a:latin typeface="Raleway Light" panose="020B0403030101060003" pitchFamily="34" charset="0"/>
              <a:ea typeface="Gungsuh" panose="02030600000101010101" pitchFamily="18" charset="-127"/>
              <a:cs typeface="Catamaran" panose="00000500000000000000" pitchFamily="2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755661" y="4828382"/>
            <a:ext cx="14338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Catamaran" panose="00000500000000000000" pitchFamily="2" charset="0"/>
              </a:rPr>
              <a:t>Background check </a:t>
            </a:r>
            <a:r>
              <a:rPr lang="en-US" sz="800" b="1" dirty="0" smtClean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Catamaran" panose="00000500000000000000" pitchFamily="2" charset="0"/>
              </a:rPr>
              <a:t>(API Based)</a:t>
            </a:r>
            <a:endParaRPr lang="en-US" sz="800" b="1" dirty="0">
              <a:solidFill>
                <a:schemeClr val="bg1"/>
              </a:solidFill>
              <a:latin typeface="Raleway Light" panose="020B0403030101060003" pitchFamily="34" charset="0"/>
              <a:ea typeface="Gungsuh" panose="02030600000101010101" pitchFamily="18" charset="-127"/>
              <a:cs typeface="Catamaran" panose="00000500000000000000" pitchFamily="2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9773181" y="4889095"/>
            <a:ext cx="19405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Catamaran" panose="00000500000000000000" pitchFamily="2" charset="0"/>
              </a:rPr>
              <a:t>Face to face training  on acceptable service standards</a:t>
            </a:r>
          </a:p>
        </p:txBody>
      </p:sp>
      <p:sp>
        <p:nvSpPr>
          <p:cNvPr id="73" name="Oval 72"/>
          <p:cNvSpPr/>
          <p:nvPr/>
        </p:nvSpPr>
        <p:spPr>
          <a:xfrm>
            <a:off x="5223660" y="474498"/>
            <a:ext cx="1382540" cy="1382540"/>
          </a:xfrm>
          <a:prstGeom prst="ellipse">
            <a:avLst/>
          </a:prstGeom>
          <a:noFill/>
          <a:ln w="6350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5661742" y="1943221"/>
            <a:ext cx="540360" cy="457474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321235" y="2427031"/>
            <a:ext cx="9690120" cy="1024974"/>
            <a:chOff x="1321235" y="2427031"/>
            <a:chExt cx="9690120" cy="1024974"/>
          </a:xfrm>
        </p:grpSpPr>
        <p:sp>
          <p:nvSpPr>
            <p:cNvPr id="36" name="Freeform 35"/>
            <p:cNvSpPr/>
            <p:nvPr/>
          </p:nvSpPr>
          <p:spPr>
            <a:xfrm>
              <a:off x="1454625" y="2427031"/>
              <a:ext cx="9425142" cy="685612"/>
            </a:xfrm>
            <a:custGeom>
              <a:avLst/>
              <a:gdLst>
                <a:gd name="connsiteX0" fmla="*/ 0 w 9425142"/>
                <a:gd name="connsiteY0" fmla="*/ 0 h 685612"/>
                <a:gd name="connsiteX1" fmla="*/ 9425142 w 9425142"/>
                <a:gd name="connsiteY1" fmla="*/ 0 h 685612"/>
                <a:gd name="connsiteX2" fmla="*/ 9425142 w 9425142"/>
                <a:gd name="connsiteY2" fmla="*/ 685612 h 685612"/>
                <a:gd name="connsiteX3" fmla="*/ 9163581 w 9425142"/>
                <a:gd name="connsiteY3" fmla="*/ 685612 h 685612"/>
                <a:gd name="connsiteX4" fmla="*/ 9163581 w 9425142"/>
                <a:gd name="connsiteY4" fmla="*/ 261561 h 685612"/>
                <a:gd name="connsiteX5" fmla="*/ 261561 w 9425142"/>
                <a:gd name="connsiteY5" fmla="*/ 261561 h 685612"/>
                <a:gd name="connsiteX6" fmla="*/ 261561 w 9425142"/>
                <a:gd name="connsiteY6" fmla="*/ 685612 h 685612"/>
                <a:gd name="connsiteX7" fmla="*/ 0 w 9425142"/>
                <a:gd name="connsiteY7" fmla="*/ 685612 h 68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5142" h="685612">
                  <a:moveTo>
                    <a:pt x="0" y="0"/>
                  </a:moveTo>
                  <a:lnTo>
                    <a:pt x="9425142" y="0"/>
                  </a:lnTo>
                  <a:lnTo>
                    <a:pt x="9425142" y="685612"/>
                  </a:lnTo>
                  <a:lnTo>
                    <a:pt x="9163581" y="685612"/>
                  </a:lnTo>
                  <a:lnTo>
                    <a:pt x="9163581" y="261561"/>
                  </a:lnTo>
                  <a:lnTo>
                    <a:pt x="261561" y="261561"/>
                  </a:lnTo>
                  <a:lnTo>
                    <a:pt x="261561" y="685612"/>
                  </a:lnTo>
                  <a:lnTo>
                    <a:pt x="0" y="685612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Down Arrow 79"/>
            <p:cNvSpPr/>
            <p:nvPr/>
          </p:nvSpPr>
          <p:spPr>
            <a:xfrm>
              <a:off x="1321235" y="2994531"/>
              <a:ext cx="526615" cy="457474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Down Arrow 80"/>
            <p:cNvSpPr/>
            <p:nvPr/>
          </p:nvSpPr>
          <p:spPr>
            <a:xfrm>
              <a:off x="3503671" y="2689150"/>
              <a:ext cx="478990" cy="760054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Down Arrow 81"/>
            <p:cNvSpPr/>
            <p:nvPr/>
          </p:nvSpPr>
          <p:spPr>
            <a:xfrm>
              <a:off x="5722032" y="2687223"/>
              <a:ext cx="478990" cy="760054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Down Arrow 82"/>
            <p:cNvSpPr/>
            <p:nvPr/>
          </p:nvSpPr>
          <p:spPr>
            <a:xfrm>
              <a:off x="8273349" y="2668945"/>
              <a:ext cx="478990" cy="760054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Down Arrow 83"/>
            <p:cNvSpPr/>
            <p:nvPr/>
          </p:nvSpPr>
          <p:spPr>
            <a:xfrm>
              <a:off x="10484740" y="2969705"/>
              <a:ext cx="526615" cy="457474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466" y="3868044"/>
            <a:ext cx="714609" cy="615608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5284144" y="529847"/>
            <a:ext cx="1261572" cy="12615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4971992" y="781717"/>
            <a:ext cx="18840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C000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Catamaran" panose="00000500000000000000" pitchFamily="2" charset="0"/>
              </a:rPr>
              <a:t>Our </a:t>
            </a:r>
            <a:br>
              <a:rPr lang="en-US" sz="2000" b="1" dirty="0" smtClean="0">
                <a:solidFill>
                  <a:srgbClr val="FFC000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Catamaran" panose="00000500000000000000" pitchFamily="2" charset="0"/>
              </a:rPr>
            </a:br>
            <a:r>
              <a:rPr lang="en-US" sz="2000" b="1" dirty="0" smtClean="0">
                <a:solidFill>
                  <a:srgbClr val="FFC000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Catamaran" panose="00000500000000000000" pitchFamily="2" charset="0"/>
              </a:rPr>
              <a:t>Solution</a:t>
            </a:r>
            <a:endParaRPr lang="en-US" sz="2000" b="1" dirty="0">
              <a:solidFill>
                <a:srgbClr val="FFC000"/>
              </a:solidFill>
              <a:latin typeface="Raleway Light" panose="020B0403030101060003" pitchFamily="34" charset="0"/>
              <a:ea typeface="Gungsuh" panose="02030600000101010101" pitchFamily="18" charset="-127"/>
              <a:cs typeface="Catamaran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544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email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2445" b="12445"/>
          <a:stretch/>
        </p:blipFill>
        <p:spPr>
          <a:xfrm>
            <a:off x="0" y="827"/>
            <a:ext cx="12192000" cy="685717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1" y="-8732"/>
            <a:ext cx="12192001" cy="6866732"/>
            <a:chOff x="-1" y="-8732"/>
            <a:chExt cx="12192001" cy="6866732"/>
          </a:xfrm>
        </p:grpSpPr>
        <p:sp>
          <p:nvSpPr>
            <p:cNvPr id="10" name="Parallelogram 9"/>
            <p:cNvSpPr/>
            <p:nvPr/>
          </p:nvSpPr>
          <p:spPr>
            <a:xfrm>
              <a:off x="-1" y="-6061"/>
              <a:ext cx="12192001" cy="6864061"/>
            </a:xfrm>
            <a:prstGeom prst="parallelogram">
              <a:avLst>
                <a:gd name="adj" fmla="val 9688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0" y="-8732"/>
              <a:ext cx="10774907" cy="6864061"/>
            </a:xfrm>
            <a:custGeom>
              <a:avLst/>
              <a:gdLst>
                <a:gd name="connsiteX0" fmla="*/ 5233289 w 10774907"/>
                <a:gd name="connsiteY0" fmla="*/ 0 h 6864061"/>
                <a:gd name="connsiteX1" fmla="*/ 10774907 w 10774907"/>
                <a:gd name="connsiteY1" fmla="*/ 0 h 6864061"/>
                <a:gd name="connsiteX2" fmla="*/ 4124524 w 10774907"/>
                <a:gd name="connsiteY2" fmla="*/ 6864061 h 6864061"/>
                <a:gd name="connsiteX3" fmla="*/ 0 w 10774907"/>
                <a:gd name="connsiteY3" fmla="*/ 6864061 h 6864061"/>
                <a:gd name="connsiteX4" fmla="*/ 0 w 10774907"/>
                <a:gd name="connsiteY4" fmla="*/ 5401436 h 686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4907" h="6864061">
                  <a:moveTo>
                    <a:pt x="5233289" y="0"/>
                  </a:moveTo>
                  <a:lnTo>
                    <a:pt x="10774907" y="0"/>
                  </a:lnTo>
                  <a:lnTo>
                    <a:pt x="4124524" y="6864061"/>
                  </a:lnTo>
                  <a:lnTo>
                    <a:pt x="0" y="6864061"/>
                  </a:lnTo>
                  <a:lnTo>
                    <a:pt x="0" y="5401436"/>
                  </a:lnTo>
                  <a:close/>
                </a:path>
              </a:pathLst>
            </a:custGeom>
            <a:solidFill>
              <a:srgbClr val="232C65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4265730" y="3071767"/>
            <a:ext cx="4135320" cy="624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4800" spc="-150" dirty="0" smtClean="0">
                <a:solidFill>
                  <a:srgbClr val="00B0F0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THANK</a:t>
            </a:r>
            <a:r>
              <a:rPr lang="en-US" sz="4800" spc="-150" dirty="0" smtClean="0">
                <a:solidFill>
                  <a:srgbClr val="FCB139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 </a:t>
            </a:r>
            <a:r>
              <a:rPr lang="en-US" sz="4800" spc="-150" dirty="0" smtClean="0">
                <a:solidFill>
                  <a:schemeClr val="bg1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YOU</a:t>
            </a:r>
            <a:endParaRPr lang="en-US" sz="4500" spc="-150" dirty="0">
              <a:solidFill>
                <a:schemeClr val="bg1"/>
              </a:solidFill>
              <a:latin typeface="Raleway ExtraBold" panose="020B0903030101060003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35" name="Frame 3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1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5333999" y="-1"/>
            <a:ext cx="685800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4" t="17803" r="3444" b="15438"/>
          <a:stretch/>
        </p:blipFill>
        <p:spPr>
          <a:xfrm>
            <a:off x="438150" y="361950"/>
            <a:ext cx="11334750" cy="6096000"/>
          </a:xfrm>
          <a:prstGeom prst="rect">
            <a:avLst/>
          </a:prstGeom>
        </p:spPr>
      </p:pic>
      <p:sp>
        <p:nvSpPr>
          <p:cNvPr id="14" name="Isosceles Triangle 13"/>
          <p:cNvSpPr/>
          <p:nvPr/>
        </p:nvSpPr>
        <p:spPr>
          <a:xfrm flipV="1">
            <a:off x="11077575" y="3397476"/>
            <a:ext cx="168132" cy="144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5556435" y="4205612"/>
            <a:ext cx="0" cy="0"/>
          </a:xfrm>
          <a:prstGeom prst="line">
            <a:avLst/>
          </a:prstGeom>
          <a:ln w="50800">
            <a:solidFill>
              <a:srgbClr val="C0A6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38150" y="331055"/>
            <a:ext cx="11334750" cy="6096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7127" y="2859869"/>
            <a:ext cx="3159861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400"/>
              </a:lnSpc>
            </a:pPr>
            <a:r>
              <a:rPr lang="en-US" sz="4000" spc="-150" dirty="0" smtClean="0">
                <a:solidFill>
                  <a:srgbClr val="00B0F0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CUSTOMER</a:t>
            </a:r>
            <a:r>
              <a:rPr lang="en-US" sz="4000" spc="-150" dirty="0" smtClean="0">
                <a:solidFill>
                  <a:prstClr val="white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 </a:t>
            </a:r>
            <a:r>
              <a:rPr lang="en-US" sz="3300" dirty="0" smtClean="0">
                <a:solidFill>
                  <a:prstClr val="white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INFLUENCES</a:t>
            </a:r>
            <a:endParaRPr lang="en-US" sz="3300" dirty="0">
              <a:solidFill>
                <a:prstClr val="white"/>
              </a:solidFill>
              <a:latin typeface="Raleway ExtraBold" panose="020B0903030101060003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29" name="Parallelogram 28"/>
          <p:cNvSpPr/>
          <p:nvPr/>
        </p:nvSpPr>
        <p:spPr>
          <a:xfrm>
            <a:off x="4032852" y="331055"/>
            <a:ext cx="7713321" cy="6126895"/>
          </a:xfrm>
          <a:prstGeom prst="parallelogram">
            <a:avLst>
              <a:gd name="adj" fmla="val 38810"/>
            </a:avLst>
          </a:prstGeom>
          <a:solidFill>
            <a:srgbClr val="232C6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440576" y="1054434"/>
            <a:ext cx="40041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Raleway SemiBold" panose="020B0703030101060003" pitchFamily="34" charset="0"/>
              </a:rPr>
              <a:t>Major Purchasing </a:t>
            </a:r>
            <a:r>
              <a:rPr lang="en-US" sz="2000" dirty="0">
                <a:solidFill>
                  <a:schemeClr val="bg1"/>
                </a:solidFill>
                <a:latin typeface="Raleway SemiBold" panose="020B0703030101060003" pitchFamily="34" charset="0"/>
              </a:rPr>
              <a:t>decisions are influenced by the quality of  the </a:t>
            </a:r>
            <a:r>
              <a:rPr lang="en-US" sz="2000" dirty="0" smtClean="0">
                <a:solidFill>
                  <a:schemeClr val="bg1"/>
                </a:solidFill>
                <a:latin typeface="Raleway SemiBold" panose="020B0703030101060003" pitchFamily="34" charset="0"/>
              </a:rPr>
              <a:t>After </a:t>
            </a:r>
            <a:r>
              <a:rPr lang="en-US" sz="2000" dirty="0">
                <a:solidFill>
                  <a:schemeClr val="bg1"/>
                </a:solidFill>
                <a:latin typeface="Raleway SemiBold" panose="020B0703030101060003" pitchFamily="34" charset="0"/>
              </a:rPr>
              <a:t>Sales </a:t>
            </a:r>
            <a:r>
              <a:rPr lang="en-US" sz="2000" dirty="0" smtClean="0">
                <a:solidFill>
                  <a:schemeClr val="bg1"/>
                </a:solidFill>
                <a:latin typeface="Raleway SemiBold" panose="020B0703030101060003" pitchFamily="34" charset="0"/>
              </a:rPr>
              <a:t>Services</a:t>
            </a:r>
            <a:endParaRPr lang="en-US" sz="20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825726" y="2650261"/>
            <a:ext cx="40423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aleway SemiBold" panose="020B0703030101060003" pitchFamily="34" charset="0"/>
              </a:rPr>
              <a:t>Ease of </a:t>
            </a:r>
            <a:r>
              <a:rPr lang="en-US" sz="2000" dirty="0" smtClean="0">
                <a:solidFill>
                  <a:schemeClr val="bg1"/>
                </a:solidFill>
                <a:latin typeface="Raleway SemiBold" panose="020B0703030101060003" pitchFamily="34" charset="0"/>
              </a:rPr>
              <a:t>installation, </a:t>
            </a:r>
            <a:r>
              <a:rPr lang="en-US" sz="2000" dirty="0">
                <a:solidFill>
                  <a:schemeClr val="bg1"/>
                </a:solidFill>
                <a:latin typeface="Raleway SemiBold" panose="020B0703030101060003" pitchFamily="34" charset="0"/>
              </a:rPr>
              <a:t>and procurement of reliable installation services top the list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063048" y="4538658"/>
            <a:ext cx="41805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aleway SemiBold" panose="020B0703030101060003" pitchFamily="34" charset="0"/>
              </a:rPr>
              <a:t>Installers can not only cross-sell and Upsell but also increase customer retention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430446" y="1117785"/>
            <a:ext cx="870726" cy="750626"/>
            <a:chOff x="5733366" y="1198724"/>
            <a:chExt cx="870726" cy="750626"/>
          </a:xfrm>
        </p:grpSpPr>
        <p:sp>
          <p:nvSpPr>
            <p:cNvPr id="38" name="Hexagon 37"/>
            <p:cNvSpPr/>
            <p:nvPr/>
          </p:nvSpPr>
          <p:spPr>
            <a:xfrm>
              <a:off x="5733366" y="1198724"/>
              <a:ext cx="870726" cy="750626"/>
            </a:xfrm>
            <a:prstGeom prst="hexagon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0444" y="1379025"/>
              <a:ext cx="482282" cy="452754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4796532" y="2743457"/>
            <a:ext cx="870726" cy="750626"/>
            <a:chOff x="5190700" y="2500949"/>
            <a:chExt cx="870726" cy="750626"/>
          </a:xfrm>
        </p:grpSpPr>
        <p:sp>
          <p:nvSpPr>
            <p:cNvPr id="41" name="Hexagon 40"/>
            <p:cNvSpPr/>
            <p:nvPr/>
          </p:nvSpPr>
          <p:spPr>
            <a:xfrm>
              <a:off x="5190700" y="2500949"/>
              <a:ext cx="870726" cy="750626"/>
            </a:xfrm>
            <a:prstGeom prst="hexagon">
              <a:avLst/>
            </a:prstGeom>
            <a:solidFill>
              <a:srgbClr val="00B0F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210" y="2617361"/>
              <a:ext cx="506307" cy="506307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4085413" y="4585256"/>
            <a:ext cx="870726" cy="750626"/>
            <a:chOff x="4717579" y="3803174"/>
            <a:chExt cx="870726" cy="750626"/>
          </a:xfrm>
        </p:grpSpPr>
        <p:sp>
          <p:nvSpPr>
            <p:cNvPr id="45" name="Hexagon 44"/>
            <p:cNvSpPr/>
            <p:nvPr/>
          </p:nvSpPr>
          <p:spPr>
            <a:xfrm>
              <a:off x="4717579" y="3803174"/>
              <a:ext cx="870726" cy="750626"/>
            </a:xfrm>
            <a:prstGeom prst="hexagon">
              <a:avLst/>
            </a:prstGeom>
            <a:solidFill>
              <a:srgbClr val="00B0F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953" y="4000482"/>
              <a:ext cx="500888" cy="366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216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0770" b="29367"/>
          <a:stretch/>
        </p:blipFill>
        <p:spPr>
          <a:xfrm>
            <a:off x="263643" y="216568"/>
            <a:ext cx="11625763" cy="34883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643" y="249589"/>
            <a:ext cx="11684683" cy="3455308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4910241" y="3284381"/>
            <a:ext cx="2129270" cy="2814126"/>
          </a:xfrm>
          <a:prstGeom prst="frame">
            <a:avLst>
              <a:gd name="adj1" fmla="val 7721"/>
            </a:avLst>
          </a:prstGeom>
          <a:solidFill>
            <a:srgbClr val="047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72382" y="4281408"/>
            <a:ext cx="1804988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IN" sz="1700" dirty="0">
                <a:solidFill>
                  <a:srgbClr val="0471AF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INSTALLATION </a:t>
            </a:r>
            <a:r>
              <a:rPr lang="en-IN" sz="1700" dirty="0" smtClean="0">
                <a:solidFill>
                  <a:srgbClr val="0471AF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SERVICES</a:t>
            </a:r>
            <a:br>
              <a:rPr lang="en-IN" sz="1700" dirty="0" smtClean="0">
                <a:solidFill>
                  <a:srgbClr val="0471AF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</a:br>
            <a:r>
              <a:rPr lang="en-IN" sz="1700" dirty="0">
                <a:solidFill>
                  <a:srgbClr val="00B0F0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/>
            </a:r>
            <a:br>
              <a:rPr lang="en-IN" sz="1700" dirty="0">
                <a:solidFill>
                  <a:srgbClr val="00B0F0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</a:br>
            <a:r>
              <a:rPr lang="en-IN" sz="2400" b="1" dirty="0" smtClean="0">
                <a:latin typeface="Tw Cen MT Condensed" panose="020B0606020104020203" pitchFamily="34" charset="0"/>
              </a:rPr>
              <a:t>AT A GLANCE</a:t>
            </a:r>
            <a:endParaRPr lang="en-IN" sz="2400" b="1" dirty="0">
              <a:latin typeface="Tw Cen MT Condensed" panose="020B0606020104020203" pitchFamily="34" charset="0"/>
            </a:endParaRPr>
          </a:p>
        </p:txBody>
      </p:sp>
      <p:sp>
        <p:nvSpPr>
          <p:cNvPr id="8" name="Frame 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22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5333999" y="-1"/>
            <a:ext cx="685800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4" t="17803" r="3444" b="15438"/>
          <a:stretch/>
        </p:blipFill>
        <p:spPr>
          <a:xfrm>
            <a:off x="438150" y="361950"/>
            <a:ext cx="11334750" cy="6096000"/>
          </a:xfrm>
          <a:prstGeom prst="rect">
            <a:avLst/>
          </a:prstGeom>
        </p:spPr>
      </p:pic>
      <p:sp>
        <p:nvSpPr>
          <p:cNvPr id="14" name="Isosceles Triangle 13"/>
          <p:cNvSpPr/>
          <p:nvPr/>
        </p:nvSpPr>
        <p:spPr>
          <a:xfrm flipV="1">
            <a:off x="11077575" y="3397476"/>
            <a:ext cx="168132" cy="144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5556435" y="4205612"/>
            <a:ext cx="0" cy="0"/>
          </a:xfrm>
          <a:prstGeom prst="line">
            <a:avLst/>
          </a:prstGeom>
          <a:ln w="50800">
            <a:solidFill>
              <a:srgbClr val="C0A6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38150" y="343934"/>
            <a:ext cx="11334750" cy="6096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01892" y="4270283"/>
            <a:ext cx="21346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000" dirty="0" smtClean="0">
                <a:solidFill>
                  <a:srgbClr val="00B0F0"/>
                </a:solidFill>
                <a:latin typeface="Tw Cen MT Condensed" panose="020B0606020104020203" pitchFamily="34" charset="0"/>
              </a:rPr>
              <a:t>CUSTOMER REQUESTS THE SERVICE VIA THE WEBSITE</a:t>
            </a:r>
            <a:endParaRPr lang="en-US" sz="2000" dirty="0">
              <a:solidFill>
                <a:srgbClr val="00B0F0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462722" y="4273654"/>
            <a:ext cx="2343597" cy="831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2000" dirty="0" smtClean="0">
                <a:solidFill>
                  <a:srgbClr val="00B0F0"/>
                </a:solidFill>
                <a:latin typeface="Tw Cen MT Condensed" panose="020B0606020104020203" pitchFamily="34" charset="0"/>
              </a:rPr>
              <a:t>LOWES RECEIVES CUSTOMER INFORMATION AND CONTACTS THEM Offline</a:t>
            </a:r>
            <a:endParaRPr lang="en-US" sz="2000" dirty="0">
              <a:solidFill>
                <a:srgbClr val="00B0F0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121983" y="4269781"/>
            <a:ext cx="2343597" cy="831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20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CUSTOMER REQUESTS RECCOMENDATION FOR INSTALLATION SERVICES</a:t>
            </a:r>
            <a:endParaRPr lang="en-US" sz="2000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987291" y="4274451"/>
            <a:ext cx="2343597" cy="831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20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LOWES </a:t>
            </a:r>
            <a:r>
              <a:rPr lang="en-US" sz="2000" b="1" dirty="0" smtClean="0">
                <a:solidFill>
                  <a:srgbClr val="FFC000"/>
                </a:solidFill>
                <a:latin typeface="Tw Cen MT Condensed" panose="020B0606020104020203" pitchFamily="34" charset="0"/>
              </a:rPr>
              <a:t>MAY NOT </a:t>
            </a:r>
            <a:r>
              <a:rPr lang="en-US" sz="20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HAVE AN </a:t>
            </a:r>
            <a:r>
              <a:rPr lang="en-US" sz="20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ACCREDITED </a:t>
            </a:r>
            <a:r>
              <a:rPr lang="en-US" sz="20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LIST OF </a:t>
            </a:r>
            <a:r>
              <a:rPr lang="en-US" sz="20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PROFESSIONALs</a:t>
            </a:r>
            <a:r>
              <a:rPr lang="en-US" sz="20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for the job</a:t>
            </a:r>
            <a:endParaRPr lang="en-US" sz="2000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2373595" y="3057376"/>
            <a:ext cx="158720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869553" y="2167945"/>
            <a:ext cx="1745986" cy="1737436"/>
            <a:chOff x="4568068" y="3861578"/>
            <a:chExt cx="1745986" cy="1737436"/>
          </a:xfrm>
        </p:grpSpPr>
        <p:sp>
          <p:nvSpPr>
            <p:cNvPr id="41" name="Oval 40"/>
            <p:cNvSpPr/>
            <p:nvPr/>
          </p:nvSpPr>
          <p:spPr>
            <a:xfrm>
              <a:off x="4568068" y="3861578"/>
              <a:ext cx="1733107" cy="1733107"/>
            </a:xfrm>
            <a:prstGeom prst="ellipse">
              <a:avLst/>
            </a:prstGeom>
            <a:solidFill>
              <a:srgbClr val="00B0F0"/>
            </a:solidFill>
            <a:ln w="635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0948" y="3865908"/>
              <a:ext cx="1733106" cy="1733106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3700758" y="2176365"/>
            <a:ext cx="1733107" cy="1733107"/>
            <a:chOff x="3700758" y="2176365"/>
            <a:chExt cx="1733107" cy="1733107"/>
          </a:xfrm>
        </p:grpSpPr>
        <p:grpSp>
          <p:nvGrpSpPr>
            <p:cNvPr id="2" name="Group 1"/>
            <p:cNvGrpSpPr/>
            <p:nvPr/>
          </p:nvGrpSpPr>
          <p:grpSpPr>
            <a:xfrm>
              <a:off x="3700758" y="2176365"/>
              <a:ext cx="1733107" cy="1733107"/>
              <a:chOff x="3700758" y="2176365"/>
              <a:chExt cx="1733107" cy="1733107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3700758" y="2176365"/>
                <a:ext cx="1733107" cy="1733107"/>
              </a:xfrm>
              <a:prstGeom prst="ellipse">
                <a:avLst/>
              </a:prstGeom>
              <a:noFill/>
              <a:ln w="635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731542" y="2221607"/>
                <a:ext cx="1671537" cy="16715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6394" y="2445906"/>
              <a:ext cx="976074" cy="1115513"/>
            </a:xfrm>
            <a:prstGeom prst="rect">
              <a:avLst/>
            </a:prstGeom>
          </p:spPr>
        </p:pic>
      </p:grpSp>
      <p:cxnSp>
        <p:nvCxnSpPr>
          <p:cNvPr id="56" name="Straight Connector 55"/>
          <p:cNvCxnSpPr/>
          <p:nvPr/>
        </p:nvCxnSpPr>
        <p:spPr>
          <a:xfrm>
            <a:off x="7867303" y="3057942"/>
            <a:ext cx="158720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6377504" y="2176109"/>
            <a:ext cx="1733107" cy="1733107"/>
            <a:chOff x="4568068" y="3861578"/>
            <a:chExt cx="1733107" cy="1733107"/>
          </a:xfrm>
        </p:grpSpPr>
        <p:sp>
          <p:nvSpPr>
            <p:cNvPr id="58" name="Oval 57"/>
            <p:cNvSpPr/>
            <p:nvPr/>
          </p:nvSpPr>
          <p:spPr>
            <a:xfrm>
              <a:off x="4568068" y="3861578"/>
              <a:ext cx="1733107" cy="1733107"/>
            </a:xfrm>
            <a:prstGeom prst="ellipse">
              <a:avLst/>
            </a:prstGeom>
            <a:noFill/>
            <a:ln w="63500"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344" y="3904931"/>
              <a:ext cx="1662194" cy="1659016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9208709" y="2184529"/>
            <a:ext cx="1733107" cy="1733107"/>
            <a:chOff x="9208709" y="2120134"/>
            <a:chExt cx="1733107" cy="1733107"/>
          </a:xfrm>
        </p:grpSpPr>
        <p:grpSp>
          <p:nvGrpSpPr>
            <p:cNvPr id="61" name="Group 60"/>
            <p:cNvGrpSpPr/>
            <p:nvPr/>
          </p:nvGrpSpPr>
          <p:grpSpPr>
            <a:xfrm>
              <a:off x="9208709" y="2120134"/>
              <a:ext cx="1733107" cy="1733107"/>
              <a:chOff x="9208709" y="2120134"/>
              <a:chExt cx="1733107" cy="1733107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9208709" y="2120134"/>
                <a:ext cx="1733107" cy="1733107"/>
              </a:xfrm>
              <a:prstGeom prst="ellipse">
                <a:avLst/>
              </a:prstGeom>
              <a:noFill/>
              <a:ln w="63500">
                <a:solidFill>
                  <a:srgbClr val="FEFE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9246060" y="2157779"/>
                <a:ext cx="1671537" cy="16715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729" y="2399915"/>
              <a:ext cx="1161504" cy="1161504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982795" y="898521"/>
            <a:ext cx="2134695" cy="735879"/>
            <a:chOff x="1982795" y="898521"/>
            <a:chExt cx="2134695" cy="735879"/>
          </a:xfrm>
        </p:grpSpPr>
        <p:sp>
          <p:nvSpPr>
            <p:cNvPr id="70" name="Rectangle 69"/>
            <p:cNvSpPr/>
            <p:nvPr/>
          </p:nvSpPr>
          <p:spPr>
            <a:xfrm>
              <a:off x="1982795" y="1152277"/>
              <a:ext cx="2134695" cy="3766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32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ON THE WEB</a:t>
              </a:r>
              <a:endParaRPr lang="en-US" sz="3200" dirty="0">
                <a:solidFill>
                  <a:srgbClr val="00B0F0"/>
                </a:solidFill>
                <a:latin typeface="Tw Cen MT Condensed" panose="020B0606020104020203" pitchFamily="34" charset="0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2211167" y="898521"/>
              <a:ext cx="0" cy="73587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7559355" y="872763"/>
            <a:ext cx="2134695" cy="735879"/>
            <a:chOff x="7404807" y="859884"/>
            <a:chExt cx="2134695" cy="735879"/>
          </a:xfrm>
        </p:grpSpPr>
        <p:sp>
          <p:nvSpPr>
            <p:cNvPr id="71" name="Rectangle 70"/>
            <p:cNvSpPr/>
            <p:nvPr/>
          </p:nvSpPr>
          <p:spPr>
            <a:xfrm>
              <a:off x="7404807" y="1123070"/>
              <a:ext cx="2134695" cy="3766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3200" dirty="0" smtClean="0">
                  <a:solidFill>
                    <a:srgbClr val="FFC000"/>
                  </a:solidFill>
                  <a:latin typeface="Tw Cen MT Condensed" panose="020B0606020104020203" pitchFamily="34" charset="0"/>
                </a:rPr>
                <a:t>ON THE FLOOR</a:t>
              </a:r>
              <a:endParaRPr lang="en-US" sz="3200" dirty="0">
                <a:solidFill>
                  <a:srgbClr val="FFC000"/>
                </a:solidFill>
                <a:latin typeface="Tw Cen MT Condensed" panose="020B0606020104020203" pitchFamily="34" charset="0"/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7502237" y="859884"/>
              <a:ext cx="0" cy="735879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5909350" y="788374"/>
            <a:ext cx="0" cy="51485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489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5858702" y="361950"/>
            <a:ext cx="5914197" cy="6096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6200000">
            <a:off x="5333999" y="-1"/>
            <a:ext cx="685800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4" t="17803" r="3444" b="15438"/>
          <a:stretch/>
        </p:blipFill>
        <p:spPr>
          <a:xfrm>
            <a:off x="438150" y="361950"/>
            <a:ext cx="11334750" cy="6096000"/>
          </a:xfrm>
          <a:prstGeom prst="rect">
            <a:avLst/>
          </a:prstGeom>
        </p:spPr>
      </p:pic>
      <p:sp>
        <p:nvSpPr>
          <p:cNvPr id="14" name="Isosceles Triangle 13"/>
          <p:cNvSpPr/>
          <p:nvPr/>
        </p:nvSpPr>
        <p:spPr>
          <a:xfrm flipV="1">
            <a:off x="11077575" y="3397476"/>
            <a:ext cx="168132" cy="144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5556435" y="4205612"/>
            <a:ext cx="0" cy="0"/>
          </a:xfrm>
          <a:prstGeom prst="line">
            <a:avLst/>
          </a:prstGeom>
          <a:ln w="50800">
            <a:solidFill>
              <a:srgbClr val="C0A6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38150" y="343933"/>
            <a:ext cx="11334750" cy="6114739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19582" y="942735"/>
            <a:ext cx="51687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 SemiBold" panose="020B0703030101060003" pitchFamily="34" charset="0"/>
              </a:rPr>
              <a:t>Customer leaves the Lowes portal, looks for similar services in competitors websites (</a:t>
            </a:r>
            <a:r>
              <a:rPr lang="en-US" dirty="0" err="1">
                <a:solidFill>
                  <a:schemeClr val="bg1"/>
                </a:solidFill>
                <a:latin typeface="Raleway SemiBold" panose="020B0703030101060003" pitchFamily="34" charset="0"/>
              </a:rPr>
              <a:t>eg</a:t>
            </a:r>
            <a:r>
              <a:rPr lang="en-US" dirty="0">
                <a:solidFill>
                  <a:schemeClr val="bg1"/>
                </a:solidFill>
                <a:latin typeface="Raleway SemiBold" panose="020B0703030101060003" pitchFamily="34" charset="0"/>
              </a:rPr>
              <a:t>. home depot, </a:t>
            </a:r>
            <a:r>
              <a:rPr lang="en-US" dirty="0" err="1" smtClean="0">
                <a:solidFill>
                  <a:schemeClr val="bg1"/>
                </a:solidFill>
                <a:latin typeface="Raleway SemiBold" panose="020B0703030101060003" pitchFamily="34" charset="0"/>
              </a:rPr>
              <a:t>Angies</a:t>
            </a:r>
            <a:r>
              <a:rPr lang="en-US" dirty="0" smtClean="0">
                <a:solidFill>
                  <a:schemeClr val="bg1"/>
                </a:solidFill>
                <a:latin typeface="Raleway SemiBold" panose="020B07030301010600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aleway SemiBold" panose="020B0703030101060003" pitchFamily="34" charset="0"/>
              </a:rPr>
              <a:t>list, Amazon)</a:t>
            </a:r>
          </a:p>
        </p:txBody>
      </p:sp>
      <p:sp>
        <p:nvSpPr>
          <p:cNvPr id="9" name="Rectangle 8"/>
          <p:cNvSpPr/>
          <p:nvPr/>
        </p:nvSpPr>
        <p:spPr>
          <a:xfrm>
            <a:off x="6219582" y="2296140"/>
            <a:ext cx="5322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 SemiBold" panose="020B0703030101060003" pitchFamily="34" charset="0"/>
              </a:rPr>
              <a:t>Competition offers services that are on demand and satisfies the customers immediate need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19582" y="3795422"/>
            <a:ext cx="53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 SemiBold" panose="020B0703030101060003" pitchFamily="34" charset="0"/>
              </a:rPr>
              <a:t>Lowes incurs loss from missed </a:t>
            </a:r>
            <a:r>
              <a:rPr lang="en-US" dirty="0" smtClean="0">
                <a:solidFill>
                  <a:schemeClr val="bg1"/>
                </a:solidFill>
                <a:latin typeface="Raleway SemiBold" panose="020B0703030101060003" pitchFamily="34" charset="0"/>
              </a:rPr>
              <a:t>commissions, </a:t>
            </a:r>
            <a:r>
              <a:rPr lang="en-US" dirty="0">
                <a:solidFill>
                  <a:schemeClr val="bg1"/>
                </a:solidFill>
                <a:latin typeface="Raleway SemiBold" panose="020B0703030101060003" pitchFamily="34" charset="0"/>
              </a:rPr>
              <a:t>upselling and cross selling </a:t>
            </a:r>
            <a:r>
              <a:rPr lang="en-US" dirty="0" smtClean="0">
                <a:solidFill>
                  <a:schemeClr val="bg1"/>
                </a:solidFill>
                <a:latin typeface="Raleway SemiBold" panose="020B0703030101060003" pitchFamily="34" charset="0"/>
              </a:rPr>
              <a:t>opportunities</a:t>
            </a:r>
            <a:endParaRPr lang="en-US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28357" y="5053249"/>
            <a:ext cx="53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 SemiBold" panose="020B0703030101060003" pitchFamily="34" charset="0"/>
              </a:rPr>
              <a:t>Disconnected customers, Lost customer Loyalty, Missed </a:t>
            </a:r>
            <a:r>
              <a:rPr lang="en-US" dirty="0" smtClean="0">
                <a:solidFill>
                  <a:schemeClr val="bg1"/>
                </a:solidFill>
                <a:latin typeface="Raleway SemiBold" panose="020B0703030101060003" pitchFamily="34" charset="0"/>
              </a:rPr>
              <a:t>Opportunities</a:t>
            </a:r>
            <a:endParaRPr lang="en-US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509451" y="343935"/>
            <a:ext cx="1386960" cy="6114016"/>
          </a:xfrm>
          <a:prstGeom prst="rect">
            <a:avLst/>
          </a:prstGeom>
          <a:solidFill>
            <a:srgbClr val="232C6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011065" y="1042735"/>
            <a:ext cx="870726" cy="750626"/>
            <a:chOff x="5733366" y="1198724"/>
            <a:chExt cx="870726" cy="750626"/>
          </a:xfrm>
        </p:grpSpPr>
        <p:sp>
          <p:nvSpPr>
            <p:cNvPr id="51" name="Hexagon 50"/>
            <p:cNvSpPr/>
            <p:nvPr/>
          </p:nvSpPr>
          <p:spPr>
            <a:xfrm>
              <a:off x="5733366" y="1198724"/>
              <a:ext cx="870726" cy="750626"/>
            </a:xfrm>
            <a:prstGeom prst="hexagon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560" y="1316049"/>
              <a:ext cx="515730" cy="515730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5011065" y="2364343"/>
            <a:ext cx="870726" cy="750626"/>
            <a:chOff x="5733366" y="1198724"/>
            <a:chExt cx="870726" cy="750626"/>
          </a:xfrm>
        </p:grpSpPr>
        <p:sp>
          <p:nvSpPr>
            <p:cNvPr id="55" name="Hexagon 54"/>
            <p:cNvSpPr/>
            <p:nvPr/>
          </p:nvSpPr>
          <p:spPr>
            <a:xfrm>
              <a:off x="5733366" y="1198724"/>
              <a:ext cx="870726" cy="750626"/>
            </a:xfrm>
            <a:prstGeom prst="hexagon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352" y="1338081"/>
              <a:ext cx="363057" cy="452754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4987975" y="3696974"/>
            <a:ext cx="870726" cy="750626"/>
            <a:chOff x="5733366" y="1198724"/>
            <a:chExt cx="870726" cy="750626"/>
          </a:xfrm>
        </p:grpSpPr>
        <p:sp>
          <p:nvSpPr>
            <p:cNvPr id="65" name="Hexagon 64"/>
            <p:cNvSpPr/>
            <p:nvPr/>
          </p:nvSpPr>
          <p:spPr>
            <a:xfrm>
              <a:off x="5733366" y="1198724"/>
              <a:ext cx="870726" cy="750626"/>
            </a:xfrm>
            <a:prstGeom prst="hexagon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5207" y="1338116"/>
              <a:ext cx="507311" cy="507311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4987975" y="4994575"/>
            <a:ext cx="870726" cy="750626"/>
            <a:chOff x="5733366" y="1198724"/>
            <a:chExt cx="870726" cy="750626"/>
          </a:xfrm>
        </p:grpSpPr>
        <p:sp>
          <p:nvSpPr>
            <p:cNvPr id="72" name="Hexagon 71"/>
            <p:cNvSpPr/>
            <p:nvPr/>
          </p:nvSpPr>
          <p:spPr>
            <a:xfrm>
              <a:off x="5733366" y="1198724"/>
              <a:ext cx="870726" cy="750626"/>
            </a:xfrm>
            <a:prstGeom prst="hexagon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740" y="1380756"/>
              <a:ext cx="482282" cy="421996"/>
            </a:xfrm>
            <a:prstGeom prst="rect">
              <a:avLst/>
            </a:prstGeom>
          </p:spPr>
        </p:pic>
      </p:grpSp>
      <p:sp>
        <p:nvSpPr>
          <p:cNvPr id="26" name="Rectangle 25"/>
          <p:cNvSpPr/>
          <p:nvPr/>
        </p:nvSpPr>
        <p:spPr>
          <a:xfrm>
            <a:off x="597020" y="2969089"/>
            <a:ext cx="3159861" cy="990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400"/>
              </a:lnSpc>
            </a:pPr>
            <a:r>
              <a:rPr lang="en-US" sz="4400" spc="-150" dirty="0" smtClean="0">
                <a:solidFill>
                  <a:srgbClr val="00B0F0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BUSINESS</a:t>
            </a:r>
            <a:r>
              <a:rPr lang="en-US" sz="4000" spc="-150" dirty="0" smtClean="0">
                <a:solidFill>
                  <a:srgbClr val="00B0F0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/>
            </a:r>
            <a:br>
              <a:rPr lang="en-US" sz="4000" spc="-150" dirty="0" smtClean="0">
                <a:solidFill>
                  <a:srgbClr val="00B0F0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</a:br>
            <a:r>
              <a:rPr lang="en-US" sz="4000" dirty="0" smtClean="0">
                <a:solidFill>
                  <a:prstClr val="white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IMPACT</a:t>
            </a:r>
            <a:endParaRPr lang="en-US" sz="4000" dirty="0">
              <a:solidFill>
                <a:prstClr val="white"/>
              </a:solidFill>
              <a:latin typeface="Raleway ExtraBold" panose="020B0903030101060003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308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ame 30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2342" y="324313"/>
            <a:ext cx="3564626" cy="6281928"/>
          </a:xfrm>
          <a:prstGeom prst="rect">
            <a:avLst/>
          </a:prstGeom>
          <a:solidFill>
            <a:srgbClr val="00B0F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6205" y="2718914"/>
            <a:ext cx="3416899" cy="1198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5400" dirty="0" smtClean="0">
                <a:solidFill>
                  <a:prstClr val="white"/>
                </a:solidFill>
                <a:latin typeface="Raleway Black" panose="020B0A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DESIRED</a:t>
            </a:r>
            <a:br>
              <a:rPr lang="en-US" sz="5400" dirty="0" smtClean="0">
                <a:solidFill>
                  <a:prstClr val="white"/>
                </a:solidFill>
                <a:latin typeface="Raleway Black" panose="020B0A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</a:br>
            <a:r>
              <a:rPr lang="en-US" sz="4600" dirty="0" smtClean="0">
                <a:solidFill>
                  <a:srgbClr val="232C65"/>
                </a:solidFill>
                <a:latin typeface="Raleway Black" panose="020B0A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OUTCOME</a:t>
            </a:r>
            <a:endParaRPr lang="en-US" sz="4600" dirty="0">
              <a:solidFill>
                <a:srgbClr val="232C65"/>
              </a:solidFill>
              <a:latin typeface="Raleway Black" panose="020B0A03030101060003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1019" y="313793"/>
            <a:ext cx="3161337" cy="62819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94237" y="307379"/>
            <a:ext cx="4905842" cy="62819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Text Box 43"/>
          <p:cNvSpPr txBox="1"/>
          <p:nvPr/>
        </p:nvSpPr>
        <p:spPr>
          <a:xfrm>
            <a:off x="8453065" y="833181"/>
            <a:ext cx="3447014" cy="46856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700"/>
              </a:lnSpc>
            </a:pPr>
            <a:r>
              <a:rPr lang="en-US" dirty="0">
                <a:solidFill>
                  <a:schemeClr val="tx1"/>
                </a:solidFill>
                <a:latin typeface="Raleway SemiBold" panose="020B0703030101060003" pitchFamily="34" charset="0"/>
              </a:rPr>
              <a:t>Build rock solid base of prosumers</a:t>
            </a:r>
          </a:p>
        </p:txBody>
      </p:sp>
      <p:sp>
        <p:nvSpPr>
          <p:cNvPr id="48" name="Text Box 43"/>
          <p:cNvSpPr txBox="1"/>
          <p:nvPr/>
        </p:nvSpPr>
        <p:spPr>
          <a:xfrm>
            <a:off x="8443042" y="2090248"/>
            <a:ext cx="3412827" cy="48678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700"/>
              </a:lnSpc>
            </a:pPr>
            <a:r>
              <a:rPr lang="en-US" dirty="0">
                <a:solidFill>
                  <a:schemeClr val="tx1"/>
                </a:solidFill>
                <a:latin typeface="Raleway SemiBold" panose="020B0703030101060003" pitchFamily="34" charset="0"/>
              </a:rPr>
              <a:t>Attract customers in the first instance</a:t>
            </a:r>
          </a:p>
        </p:txBody>
      </p:sp>
      <p:sp>
        <p:nvSpPr>
          <p:cNvPr id="50" name="Text Box 43"/>
          <p:cNvSpPr txBox="1"/>
          <p:nvPr/>
        </p:nvSpPr>
        <p:spPr>
          <a:xfrm>
            <a:off x="8479146" y="3439209"/>
            <a:ext cx="3360957" cy="2972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700"/>
              </a:lnSpc>
            </a:pPr>
            <a:r>
              <a:rPr lang="en-US" dirty="0">
                <a:solidFill>
                  <a:schemeClr val="tx1"/>
                </a:solidFill>
                <a:latin typeface="Raleway SemiBold" panose="020B0703030101060003" pitchFamily="34" charset="0"/>
              </a:rPr>
              <a:t>Increase prospects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82860" y="3113487"/>
            <a:ext cx="1113802" cy="960174"/>
            <a:chOff x="7282860" y="3050423"/>
            <a:chExt cx="1113802" cy="960174"/>
          </a:xfrm>
        </p:grpSpPr>
        <p:sp>
          <p:nvSpPr>
            <p:cNvPr id="44" name="Hexagon 43"/>
            <p:cNvSpPr/>
            <p:nvPr/>
          </p:nvSpPr>
          <p:spPr>
            <a:xfrm>
              <a:off x="7282860" y="3050423"/>
              <a:ext cx="1113802" cy="960174"/>
            </a:xfrm>
            <a:prstGeom prst="hexagon">
              <a:avLst/>
            </a:prstGeom>
            <a:solidFill>
              <a:srgbClr val="232C65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4123" y="3231632"/>
              <a:ext cx="527235" cy="5461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261614" y="1841048"/>
            <a:ext cx="1113802" cy="960174"/>
            <a:chOff x="7261614" y="1809516"/>
            <a:chExt cx="1113802" cy="960174"/>
          </a:xfrm>
        </p:grpSpPr>
        <p:sp>
          <p:nvSpPr>
            <p:cNvPr id="37" name="Hexagon 36"/>
            <p:cNvSpPr/>
            <p:nvPr/>
          </p:nvSpPr>
          <p:spPr>
            <a:xfrm>
              <a:off x="7261614" y="1809516"/>
              <a:ext cx="1113802" cy="960174"/>
            </a:xfrm>
            <a:prstGeom prst="hexagon">
              <a:avLst/>
            </a:prstGeom>
            <a:solidFill>
              <a:srgbClr val="232C65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8186" y="1939163"/>
              <a:ext cx="600657" cy="646509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220639" y="587379"/>
            <a:ext cx="1113802" cy="960174"/>
            <a:chOff x="7220639" y="587379"/>
            <a:chExt cx="1113802" cy="960174"/>
          </a:xfrm>
        </p:grpSpPr>
        <p:sp>
          <p:nvSpPr>
            <p:cNvPr id="29" name="Hexagon 28"/>
            <p:cNvSpPr/>
            <p:nvPr/>
          </p:nvSpPr>
          <p:spPr>
            <a:xfrm>
              <a:off x="7220639" y="587379"/>
              <a:ext cx="1113802" cy="960174"/>
            </a:xfrm>
            <a:prstGeom prst="hexagon">
              <a:avLst/>
            </a:prstGeom>
            <a:solidFill>
              <a:srgbClr val="232C65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3209" y="732431"/>
              <a:ext cx="632383" cy="632383"/>
            </a:xfrm>
            <a:prstGeom prst="rect">
              <a:avLst/>
            </a:prstGeom>
          </p:spPr>
        </p:pic>
      </p:grpSp>
      <p:sp>
        <p:nvSpPr>
          <p:cNvPr id="47" name="Rectangle 46"/>
          <p:cNvSpPr/>
          <p:nvPr/>
        </p:nvSpPr>
        <p:spPr>
          <a:xfrm>
            <a:off x="7023888" y="4927256"/>
            <a:ext cx="486351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232C65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How do we </a:t>
            </a:r>
            <a:r>
              <a:rPr lang="en-US" sz="3000" dirty="0">
                <a:solidFill>
                  <a:srgbClr val="FF0000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get there???</a:t>
            </a:r>
          </a:p>
        </p:txBody>
      </p:sp>
    </p:spTree>
    <p:extLst>
      <p:ext uri="{BB962C8B-B14F-4D97-AF65-F5344CB8AC3E}">
        <p14:creationId xmlns:p14="http://schemas.microsoft.com/office/powerpoint/2010/main" val="95147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0770" b="29367"/>
          <a:stretch/>
        </p:blipFill>
        <p:spPr>
          <a:xfrm>
            <a:off x="263643" y="216568"/>
            <a:ext cx="11625763" cy="34883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643" y="249589"/>
            <a:ext cx="11684683" cy="3455308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910241" y="3106339"/>
            <a:ext cx="2129270" cy="2814126"/>
            <a:chOff x="4910241" y="3106339"/>
            <a:chExt cx="2129270" cy="2814126"/>
          </a:xfrm>
        </p:grpSpPr>
        <p:grpSp>
          <p:nvGrpSpPr>
            <p:cNvPr id="2" name="Group 1"/>
            <p:cNvGrpSpPr/>
            <p:nvPr/>
          </p:nvGrpSpPr>
          <p:grpSpPr>
            <a:xfrm>
              <a:off x="4910241" y="3106339"/>
              <a:ext cx="2129270" cy="2814126"/>
              <a:chOff x="7846624" y="3426050"/>
              <a:chExt cx="2129270" cy="2814126"/>
            </a:xfrm>
          </p:grpSpPr>
          <p:sp>
            <p:nvSpPr>
              <p:cNvPr id="9" name="Frame 8"/>
              <p:cNvSpPr/>
              <p:nvPr/>
            </p:nvSpPr>
            <p:spPr>
              <a:xfrm>
                <a:off x="7846624" y="3426050"/>
                <a:ext cx="2129270" cy="2814126"/>
              </a:xfrm>
              <a:prstGeom prst="frame">
                <a:avLst>
                  <a:gd name="adj1" fmla="val 7721"/>
                </a:avLst>
              </a:prstGeom>
              <a:solidFill>
                <a:srgbClr val="0471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8008765" y="4241176"/>
                <a:ext cx="1804988" cy="6224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000"/>
                  </a:lnSpc>
                </a:pPr>
                <a:r>
                  <a:rPr lang="en-IN" sz="2400" dirty="0" smtClean="0">
                    <a:solidFill>
                      <a:srgbClr val="0471AF"/>
                    </a:solidFill>
                    <a:latin typeface="Raleway ExtraBold" panose="020B0903030101060003" pitchFamily="34" charset="0"/>
                    <a:ea typeface="Gungsuh" panose="02030600000101010101" pitchFamily="18" charset="-127"/>
                    <a:cs typeface="Open Sans Semibold" panose="020B0706030804020204" pitchFamily="34" charset="0"/>
                  </a:rPr>
                  <a:t>OUR</a:t>
                </a:r>
                <a:br>
                  <a:rPr lang="en-IN" sz="2400" dirty="0" smtClean="0">
                    <a:solidFill>
                      <a:srgbClr val="0471AF"/>
                    </a:solidFill>
                    <a:latin typeface="Raleway ExtraBold" panose="020B0903030101060003" pitchFamily="34" charset="0"/>
                    <a:ea typeface="Gungsuh" panose="02030600000101010101" pitchFamily="18" charset="-127"/>
                    <a:cs typeface="Open Sans Semibold" panose="020B0706030804020204" pitchFamily="34" charset="0"/>
                  </a:rPr>
                </a:br>
                <a:r>
                  <a:rPr lang="en-IN" sz="2400" dirty="0" smtClean="0">
                    <a:solidFill>
                      <a:srgbClr val="0471AF"/>
                    </a:solidFill>
                    <a:latin typeface="Raleway ExtraBold" panose="020B0903030101060003" pitchFamily="34" charset="0"/>
                    <a:ea typeface="Gungsuh" panose="02030600000101010101" pitchFamily="18" charset="-127"/>
                    <a:cs typeface="Open Sans Semibold" panose="020B0706030804020204" pitchFamily="34" charset="0"/>
                  </a:rPr>
                  <a:t>SOLUTION</a:t>
                </a:r>
                <a:endParaRPr lang="en-IN" sz="2400" dirty="0">
                  <a:solidFill>
                    <a:srgbClr val="0471AF"/>
                  </a:solidFill>
                  <a:latin typeface="Tw Cen MT Condensed" panose="020B0606020104020203" pitchFamily="34" charset="0"/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5072382" y="4904710"/>
              <a:ext cx="1804988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900"/>
                </a:lnSpc>
              </a:pPr>
              <a:r>
                <a:rPr lang="en-IN" dirty="0" smtClean="0">
                  <a:solidFill>
                    <a:srgbClr val="232C65"/>
                  </a:solidFill>
                  <a:latin typeface="Raleway ExtraBold" panose="020B09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SCENARIO ONE: IN STORE</a:t>
              </a:r>
              <a:endParaRPr lang="en-US" dirty="0">
                <a:solidFill>
                  <a:srgbClr val="232C65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6159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5333999" y="-1"/>
            <a:ext cx="685800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4" t="17803" r="3444" b="15438"/>
          <a:stretch/>
        </p:blipFill>
        <p:spPr>
          <a:xfrm>
            <a:off x="438150" y="361950"/>
            <a:ext cx="11334750" cy="6096000"/>
          </a:xfrm>
          <a:prstGeom prst="rect">
            <a:avLst/>
          </a:prstGeom>
        </p:spPr>
      </p:pic>
      <p:sp>
        <p:nvSpPr>
          <p:cNvPr id="14" name="Isosceles Triangle 13"/>
          <p:cNvSpPr/>
          <p:nvPr/>
        </p:nvSpPr>
        <p:spPr>
          <a:xfrm flipV="1">
            <a:off x="11077575" y="3397476"/>
            <a:ext cx="168132" cy="144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5556435" y="4205612"/>
            <a:ext cx="0" cy="0"/>
          </a:xfrm>
          <a:prstGeom prst="line">
            <a:avLst/>
          </a:prstGeom>
          <a:ln w="50800">
            <a:solidFill>
              <a:srgbClr val="C0A6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38150" y="353459"/>
            <a:ext cx="11334750" cy="6096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449102" y="1624618"/>
            <a:ext cx="2660928" cy="735879"/>
            <a:chOff x="1734721" y="1134586"/>
            <a:chExt cx="2660928" cy="735879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1734721" y="1282546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Archivo Black" panose="020B0A03020202020B04" pitchFamily="34" charset="0"/>
                </a:rPr>
                <a:t>1</a:t>
              </a:r>
              <a:endParaRPr lang="en-US" sz="2000" dirty="0">
                <a:solidFill>
                  <a:schemeClr val="tx1"/>
                </a:solidFill>
                <a:latin typeface="Archivo Black" panose="020B0A03020202020B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60954" y="1235039"/>
              <a:ext cx="2134695" cy="565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Tw Cen MT Condensed" panose="020B0606020104020203" pitchFamily="34" charset="0"/>
                </a:rPr>
                <a:t>CUSTOMER BUYS A BIG TICKET ITEM FROM STORE</a:t>
              </a:r>
              <a:endParaRPr lang="en-US" sz="2000" dirty="0">
                <a:solidFill>
                  <a:schemeClr val="bg1"/>
                </a:solidFill>
                <a:latin typeface="Tw Cen MT Condensed" panose="020B0606020104020203" pitchFamily="34" charset="0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2248366" y="1134586"/>
              <a:ext cx="0" cy="73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Connector 62"/>
          <p:cNvCxnSpPr/>
          <p:nvPr/>
        </p:nvCxnSpPr>
        <p:spPr>
          <a:xfrm>
            <a:off x="5501843" y="2168451"/>
            <a:ext cx="0" cy="337127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4622660" y="3861578"/>
            <a:ext cx="1733107" cy="1733107"/>
            <a:chOff x="4568068" y="3861578"/>
            <a:chExt cx="1733107" cy="1733107"/>
          </a:xfrm>
        </p:grpSpPr>
        <p:sp>
          <p:nvSpPr>
            <p:cNvPr id="65" name="Oval 64"/>
            <p:cNvSpPr/>
            <p:nvPr/>
          </p:nvSpPr>
          <p:spPr>
            <a:xfrm>
              <a:off x="4568068" y="3861578"/>
              <a:ext cx="1733107" cy="1733107"/>
            </a:xfrm>
            <a:prstGeom prst="ellipse">
              <a:avLst/>
            </a:prstGeom>
            <a:noFill/>
            <a:ln w="63500"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0238" y="3933380"/>
              <a:ext cx="1606344" cy="1606344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4330586" y="861226"/>
            <a:ext cx="2344552" cy="2344552"/>
            <a:chOff x="4262346" y="861226"/>
            <a:chExt cx="2344552" cy="2344552"/>
          </a:xfrm>
        </p:grpSpPr>
        <p:sp>
          <p:nvSpPr>
            <p:cNvPr id="72" name="Oval 71"/>
            <p:cNvSpPr/>
            <p:nvPr/>
          </p:nvSpPr>
          <p:spPr>
            <a:xfrm>
              <a:off x="4262346" y="861226"/>
              <a:ext cx="2344552" cy="2344552"/>
            </a:xfrm>
            <a:prstGeom prst="ellipse">
              <a:avLst/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8781" y="904237"/>
              <a:ext cx="2280821" cy="2280821"/>
            </a:xfrm>
            <a:prstGeom prst="rect">
              <a:avLst/>
            </a:prstGeom>
          </p:spPr>
        </p:pic>
      </p:grpSp>
      <p:grpSp>
        <p:nvGrpSpPr>
          <p:cNvPr id="74" name="Group 73"/>
          <p:cNvGrpSpPr/>
          <p:nvPr/>
        </p:nvGrpSpPr>
        <p:grpSpPr>
          <a:xfrm>
            <a:off x="6675138" y="4440211"/>
            <a:ext cx="4521885" cy="735879"/>
            <a:chOff x="1244733" y="1208482"/>
            <a:chExt cx="4521885" cy="735879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244733" y="1296949"/>
              <a:ext cx="457200" cy="457200"/>
            </a:xfrm>
            <a:prstGeom prst="ellipse">
              <a:avLst/>
            </a:prstGeom>
            <a:solidFill>
              <a:srgbClr val="00B0F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chivo Black" panose="020B0A03020202020B04" pitchFamily="34" charset="0"/>
                </a:rPr>
                <a:t>2</a:t>
              </a:r>
              <a:endParaRPr lang="en-US" sz="2000" dirty="0">
                <a:solidFill>
                  <a:schemeClr val="bg1"/>
                </a:solidFill>
                <a:latin typeface="Archivo Black" panose="020B0A03020202020B04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813150" y="1210571"/>
              <a:ext cx="3953468" cy="5796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en-US" sz="20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CSR IDENTIFIES THE </a:t>
              </a:r>
              <a:r>
                <a:rPr lang="en-US" sz="2000" dirty="0" smtClean="0">
                  <a:solidFill>
                    <a:srgbClr val="FFC000"/>
                  </a:solidFill>
                  <a:latin typeface="Tw Cen MT Condensed" panose="020B0606020104020203" pitchFamily="34" charset="0"/>
                </a:rPr>
                <a:t>CUSTOMER </a:t>
              </a:r>
              <a:br>
                <a:rPr lang="en-US" sz="2000" dirty="0" smtClean="0">
                  <a:solidFill>
                    <a:srgbClr val="FFC000"/>
                  </a:solidFill>
                  <a:latin typeface="Tw Cen MT Condensed" panose="020B0606020104020203" pitchFamily="34" charset="0"/>
                </a:rPr>
              </a:br>
              <a:r>
                <a:rPr lang="en-US" sz="20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AS A </a:t>
              </a:r>
              <a:r>
                <a:rPr lang="en-US" sz="2000" dirty="0" smtClean="0">
                  <a:solidFill>
                    <a:schemeClr val="bg1"/>
                  </a:solidFill>
                  <a:latin typeface="Tw Cen MT Condensed" panose="020B0606020104020203" pitchFamily="34" charset="0"/>
                </a:rPr>
                <a:t>CONSUMER</a:t>
              </a:r>
              <a:r>
                <a:rPr lang="en-US" sz="20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 OR </a:t>
              </a:r>
              <a:r>
                <a:rPr lang="en-US" sz="2000" dirty="0" smtClean="0">
                  <a:solidFill>
                    <a:srgbClr val="FFFF00"/>
                  </a:solidFill>
                  <a:latin typeface="Tw Cen MT Condensed" panose="020B0606020104020203" pitchFamily="34" charset="0"/>
                </a:rPr>
                <a:t>SERVICE PROVIDER (Prosumer)</a:t>
              </a:r>
              <a:endParaRPr lang="en-US" sz="2000" dirty="0">
                <a:solidFill>
                  <a:srgbClr val="FFFF00"/>
                </a:solidFill>
                <a:latin typeface="Tw Cen MT Condensed" panose="020B0606020104020203" pitchFamily="34" charset="0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1803522" y="1208482"/>
              <a:ext cx="0" cy="73587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466527" y="5594685"/>
            <a:ext cx="4490114" cy="869841"/>
            <a:chOff x="3466527" y="5594685"/>
            <a:chExt cx="4490114" cy="869841"/>
          </a:xfrm>
        </p:grpSpPr>
        <p:grpSp>
          <p:nvGrpSpPr>
            <p:cNvPr id="21" name="Group 20"/>
            <p:cNvGrpSpPr/>
            <p:nvPr/>
          </p:nvGrpSpPr>
          <p:grpSpPr>
            <a:xfrm>
              <a:off x="3466527" y="5868537"/>
              <a:ext cx="4490114" cy="595989"/>
              <a:chOff x="3466527" y="5868537"/>
              <a:chExt cx="4490114" cy="595989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3466527" y="5868537"/>
                <a:ext cx="4490114" cy="0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3484244" y="5870183"/>
                <a:ext cx="0" cy="594343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7935685" y="5870183"/>
                <a:ext cx="0" cy="594343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/>
          </p:nvCxnSpPr>
          <p:spPr>
            <a:xfrm>
              <a:off x="5510453" y="5594685"/>
              <a:ext cx="0" cy="273852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hevron 2"/>
          <p:cNvSpPr/>
          <p:nvPr/>
        </p:nvSpPr>
        <p:spPr>
          <a:xfrm rot="5400000">
            <a:off x="3326343" y="6129747"/>
            <a:ext cx="334851" cy="333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 rot="5400000">
            <a:off x="7768259" y="6152688"/>
            <a:ext cx="334851" cy="333634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466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5333999" y="-1"/>
            <a:ext cx="685800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4" t="17803" r="3444" b="15438"/>
          <a:stretch/>
        </p:blipFill>
        <p:spPr>
          <a:xfrm>
            <a:off x="438150" y="361950"/>
            <a:ext cx="11334750" cy="6096000"/>
          </a:xfrm>
          <a:prstGeom prst="rect">
            <a:avLst/>
          </a:prstGeom>
        </p:spPr>
      </p:pic>
      <p:sp>
        <p:nvSpPr>
          <p:cNvPr id="14" name="Isosceles Triangle 13"/>
          <p:cNvSpPr/>
          <p:nvPr/>
        </p:nvSpPr>
        <p:spPr>
          <a:xfrm flipV="1">
            <a:off x="11077575" y="3397476"/>
            <a:ext cx="168132" cy="144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5556435" y="4205612"/>
            <a:ext cx="0" cy="0"/>
          </a:xfrm>
          <a:prstGeom prst="line">
            <a:avLst/>
          </a:prstGeom>
          <a:ln w="50800">
            <a:solidFill>
              <a:srgbClr val="C0A6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38150" y="350464"/>
            <a:ext cx="11334750" cy="6096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548244" y="2882394"/>
            <a:ext cx="2660928" cy="897081"/>
            <a:chOff x="1734721" y="1134586"/>
            <a:chExt cx="2660928" cy="897081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1734721" y="1282546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Archivo Black" panose="020B0A03020202020B04" pitchFamily="34" charset="0"/>
                </a:rPr>
                <a:t>3</a:t>
              </a:r>
              <a:endParaRPr lang="en-US" sz="2000" dirty="0">
                <a:solidFill>
                  <a:schemeClr val="tx1"/>
                </a:solidFill>
                <a:latin typeface="Archivo Black" panose="020B0A03020202020B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60954" y="1235039"/>
              <a:ext cx="2134695" cy="796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Tw Cen MT Condensed" panose="020B0606020104020203" pitchFamily="34" charset="0"/>
                </a:rPr>
                <a:t>RECOMMEND INSTALLATION SERVICES </a:t>
              </a:r>
              <a:r>
                <a:rPr lang="en-US" sz="2000" dirty="0" smtClean="0">
                  <a:solidFill>
                    <a:srgbClr val="FFC000"/>
                  </a:solidFill>
                  <a:latin typeface="Tw Cen MT Condensed" panose="020B0606020104020203" pitchFamily="34" charset="0"/>
                </a:rPr>
                <a:t>USING A LOWE'S PRO</a:t>
              </a:r>
              <a:endParaRPr lang="en-US" sz="2000" dirty="0">
                <a:solidFill>
                  <a:srgbClr val="FFC000"/>
                </a:solidFill>
                <a:latin typeface="Tw Cen MT Condensed" panose="020B0606020104020203" pitchFamily="34" charset="0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2248366" y="1134586"/>
              <a:ext cx="0" cy="73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8040934" y="2802411"/>
            <a:ext cx="3204773" cy="735879"/>
            <a:chOff x="1244733" y="1208482"/>
            <a:chExt cx="3204773" cy="735879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244733" y="1296949"/>
              <a:ext cx="457200" cy="457200"/>
            </a:xfrm>
            <a:prstGeom prst="ellipse">
              <a:avLst/>
            </a:prstGeom>
            <a:solidFill>
              <a:srgbClr val="00B0F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chivo Black" panose="020B0A03020202020B04" pitchFamily="34" charset="0"/>
                </a:rPr>
                <a:t>3</a:t>
              </a:r>
              <a:endParaRPr lang="en-US" sz="2000" dirty="0">
                <a:solidFill>
                  <a:schemeClr val="bg1"/>
                </a:solidFill>
                <a:latin typeface="Archivo Black" panose="020B0A03020202020B04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813150" y="1210571"/>
              <a:ext cx="2636356" cy="5882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en-US" sz="20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RECOMMEND THAT  THEY JOIN THE LOWES </a:t>
              </a:r>
              <a:r>
                <a:rPr lang="en-US" sz="2000" dirty="0" smtClean="0">
                  <a:solidFill>
                    <a:srgbClr val="FFC000"/>
                  </a:solidFill>
                  <a:latin typeface="Tw Cen MT Condensed" panose="020B0606020104020203" pitchFamily="34" charset="0"/>
                </a:rPr>
                <a:t>PROSERVICES TEAM</a:t>
              </a:r>
              <a:endParaRPr lang="en-US" sz="2000" dirty="0">
                <a:solidFill>
                  <a:srgbClr val="FFC000"/>
                </a:solidFill>
                <a:latin typeface="Tw Cen MT Condensed" panose="020B0606020104020203" pitchFamily="34" charset="0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1803522" y="1208482"/>
              <a:ext cx="0" cy="73587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10800000">
            <a:off x="3435255" y="368526"/>
            <a:ext cx="4424145" cy="594343"/>
            <a:chOff x="3511540" y="5870183"/>
            <a:chExt cx="4424145" cy="594343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3511540" y="5870183"/>
              <a:ext cx="0" cy="594343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7935685" y="5870183"/>
              <a:ext cx="0" cy="594343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575041" y="983093"/>
            <a:ext cx="1733107" cy="1733107"/>
            <a:chOff x="2575041" y="983093"/>
            <a:chExt cx="1733107" cy="1733107"/>
          </a:xfrm>
        </p:grpSpPr>
        <p:sp>
          <p:nvSpPr>
            <p:cNvPr id="65" name="Oval 64"/>
            <p:cNvSpPr/>
            <p:nvPr/>
          </p:nvSpPr>
          <p:spPr>
            <a:xfrm>
              <a:off x="2575041" y="983093"/>
              <a:ext cx="1733107" cy="1733107"/>
            </a:xfrm>
            <a:prstGeom prst="ellipse">
              <a:avLst/>
            </a:prstGeom>
            <a:noFill/>
            <a:ln w="63500"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2609565" y="1010295"/>
              <a:ext cx="1671537" cy="16715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4161" y="1228281"/>
              <a:ext cx="1062187" cy="10621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6983275" y="962373"/>
            <a:ext cx="1733107" cy="1733107"/>
            <a:chOff x="7037867" y="962373"/>
            <a:chExt cx="1733107" cy="1733107"/>
          </a:xfrm>
        </p:grpSpPr>
        <p:sp>
          <p:nvSpPr>
            <p:cNvPr id="28" name="Oval 27"/>
            <p:cNvSpPr/>
            <p:nvPr/>
          </p:nvSpPr>
          <p:spPr>
            <a:xfrm>
              <a:off x="7037867" y="962373"/>
              <a:ext cx="1733107" cy="1733107"/>
            </a:xfrm>
            <a:prstGeom prst="ellipse">
              <a:avLst/>
            </a:prstGeom>
            <a:noFill/>
            <a:ln w="63500"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105041" y="1026785"/>
              <a:ext cx="1614103" cy="1614103"/>
            </a:xfrm>
            <a:prstGeom prst="rect">
              <a:avLst/>
            </a:prstGeom>
          </p:spPr>
        </p:pic>
      </p:grpSp>
      <p:sp>
        <p:nvSpPr>
          <p:cNvPr id="37" name="Rectangle 36"/>
          <p:cNvSpPr/>
          <p:nvPr/>
        </p:nvSpPr>
        <p:spPr>
          <a:xfrm>
            <a:off x="2880944" y="2262865"/>
            <a:ext cx="1073109" cy="334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7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CUSTOMER</a:t>
            </a:r>
            <a:endParaRPr lang="en-US" sz="1700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077100" y="1662800"/>
            <a:ext cx="795948" cy="439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dirty="0" smtClean="0">
                <a:latin typeface="Tw Cen MT Condensed" panose="020B0606020104020203" pitchFamily="34" charset="0"/>
              </a:rPr>
              <a:t>SERVICE</a:t>
            </a:r>
            <a:r>
              <a:rPr lang="en-US" sz="1600" dirty="0" smtClean="0">
                <a:latin typeface="Tw Cen MT Condensed" panose="020B0606020104020203" pitchFamily="34" charset="0"/>
              </a:rPr>
              <a:t> PROVIDER</a:t>
            </a:r>
            <a:endParaRPr lang="en-US" sz="1600" dirty="0">
              <a:latin typeface="Tw Cen MT Condensed" panose="020B0606020104020203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 rot="10800000">
            <a:off x="3409546" y="2758751"/>
            <a:ext cx="4451441" cy="815411"/>
            <a:chOff x="3484244" y="5870183"/>
            <a:chExt cx="4451441" cy="594343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3484244" y="5870183"/>
              <a:ext cx="0" cy="594343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935685" y="5870183"/>
              <a:ext cx="0" cy="594343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10800000">
            <a:off x="3433107" y="5878545"/>
            <a:ext cx="4475661" cy="594344"/>
            <a:chOff x="3614572" y="5870182"/>
            <a:chExt cx="4475661" cy="594344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614572" y="5870183"/>
              <a:ext cx="0" cy="594343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10800000" flipV="1">
              <a:off x="8090233" y="5870182"/>
              <a:ext cx="0" cy="519806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2262978" y="3608531"/>
            <a:ext cx="2344552" cy="2344552"/>
            <a:chOff x="4262346" y="861226"/>
            <a:chExt cx="2344552" cy="2344552"/>
          </a:xfrm>
        </p:grpSpPr>
        <p:sp>
          <p:nvSpPr>
            <p:cNvPr id="51" name="Oval 50"/>
            <p:cNvSpPr/>
            <p:nvPr/>
          </p:nvSpPr>
          <p:spPr>
            <a:xfrm>
              <a:off x="4262346" y="861226"/>
              <a:ext cx="2344552" cy="2344552"/>
            </a:xfrm>
            <a:prstGeom prst="ellipse">
              <a:avLst/>
            </a:prstGeom>
            <a:noFill/>
            <a:ln w="889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8781" y="906418"/>
              <a:ext cx="2280821" cy="2276459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6699930" y="3542417"/>
            <a:ext cx="2344552" cy="2344552"/>
            <a:chOff x="4262346" y="861226"/>
            <a:chExt cx="2344552" cy="2344552"/>
          </a:xfrm>
        </p:grpSpPr>
        <p:sp>
          <p:nvSpPr>
            <p:cNvPr id="56" name="Oval 55"/>
            <p:cNvSpPr/>
            <p:nvPr/>
          </p:nvSpPr>
          <p:spPr>
            <a:xfrm>
              <a:off x="4262346" y="861226"/>
              <a:ext cx="2344552" cy="2344552"/>
            </a:xfrm>
            <a:prstGeom prst="ellipse">
              <a:avLst/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8781" y="938146"/>
              <a:ext cx="2280821" cy="2240299"/>
            </a:xfrm>
            <a:prstGeom prst="rect">
              <a:avLst/>
            </a:prstGeom>
          </p:spPr>
        </p:pic>
      </p:grpSp>
      <p:sp>
        <p:nvSpPr>
          <p:cNvPr id="58" name="Chevron 57"/>
          <p:cNvSpPr/>
          <p:nvPr/>
        </p:nvSpPr>
        <p:spPr>
          <a:xfrm rot="5400000">
            <a:off x="3271751" y="6129747"/>
            <a:ext cx="334851" cy="333634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Chevron 58"/>
          <p:cNvSpPr/>
          <p:nvPr/>
        </p:nvSpPr>
        <p:spPr>
          <a:xfrm rot="5400000">
            <a:off x="7740963" y="6166336"/>
            <a:ext cx="334851" cy="333634"/>
          </a:xfrm>
          <a:prstGeom prst="chevr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623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308</Words>
  <Application>Microsoft Office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32" baseType="lpstr">
      <vt:lpstr>Archivo Black</vt:lpstr>
      <vt:lpstr>Arial</vt:lpstr>
      <vt:lpstr>Bebas Neue</vt:lpstr>
      <vt:lpstr>Calibri</vt:lpstr>
      <vt:lpstr>Calibri Light</vt:lpstr>
      <vt:lpstr>Catamaran</vt:lpstr>
      <vt:lpstr>Gungsuh</vt:lpstr>
      <vt:lpstr>Open Sans Semibold</vt:lpstr>
      <vt:lpstr>Raleway Black</vt:lpstr>
      <vt:lpstr>Raleway ExtraBold</vt:lpstr>
      <vt:lpstr>Raleway Light</vt:lpstr>
      <vt:lpstr>Raleway SemiBold</vt:lpstr>
      <vt:lpstr>Tw Cen MT Condensed</vt:lpstr>
      <vt:lpstr>1_Office Theme</vt:lpstr>
      <vt:lpstr>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Shibu-Verbat</dc:creator>
  <cp:lastModifiedBy>Prashant Thomas</cp:lastModifiedBy>
  <cp:revision>409</cp:revision>
  <dcterms:created xsi:type="dcterms:W3CDTF">2017-12-08T04:17:09Z</dcterms:created>
  <dcterms:modified xsi:type="dcterms:W3CDTF">2018-02-14T05:49:50Z</dcterms:modified>
</cp:coreProperties>
</file>